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7" r:id="rId3"/>
    <p:sldId id="259" r:id="rId4"/>
    <p:sldId id="261" r:id="rId5"/>
    <p:sldId id="262" r:id="rId6"/>
    <p:sldId id="263" r:id="rId7"/>
    <p:sldId id="264" r:id="rId8"/>
    <p:sldId id="270" r:id="rId9"/>
    <p:sldId id="271" r:id="rId10"/>
    <p:sldId id="272" r:id="rId11"/>
    <p:sldId id="273" r:id="rId12"/>
    <p:sldId id="274" r:id="rId13"/>
    <p:sldId id="275" r:id="rId14"/>
    <p:sldId id="276" r:id="rId15"/>
    <p:sldId id="278" r:id="rId16"/>
    <p:sldId id="279" r:id="rId17"/>
    <p:sldId id="284" r:id="rId18"/>
    <p:sldId id="285" r:id="rId19"/>
    <p:sldId id="283" r:id="rId20"/>
    <p:sldId id="286" r:id="rId21"/>
    <p:sldId id="287" r:id="rId22"/>
    <p:sldId id="289" r:id="rId23"/>
    <p:sldId id="290" r:id="rId24"/>
    <p:sldId id="296" r:id="rId25"/>
    <p:sldId id="294" r:id="rId26"/>
    <p:sldId id="297" r:id="rId27"/>
    <p:sldId id="298" r:id="rId28"/>
    <p:sldId id="299" r:id="rId29"/>
    <p:sldId id="300" r:id="rId30"/>
    <p:sldId id="301" r:id="rId31"/>
    <p:sldId id="302" r:id="rId32"/>
    <p:sldId id="303" r:id="rId33"/>
    <p:sldId id="304" r:id="rId34"/>
    <p:sldId id="305" r:id="rId35"/>
    <p:sldId id="306" r:id="rId36"/>
    <p:sldId id="307" r:id="rId37"/>
    <p:sldId id="308" r:id="rId38"/>
    <p:sldId id="309" r:id="rId39"/>
    <p:sldId id="310" r:id="rId40"/>
    <p:sldId id="311" r:id="rId41"/>
    <p:sldId id="312" r:id="rId42"/>
    <p:sldId id="313" r:id="rId43"/>
    <p:sldId id="314" r:id="rId44"/>
    <p:sldId id="315" r:id="rId45"/>
    <p:sldId id="317" r:id="rId46"/>
    <p:sldId id="316" r:id="rId47"/>
    <p:sldId id="318" r:id="rId48"/>
    <p:sldId id="319" r:id="rId49"/>
    <p:sldId id="320" r:id="rId50"/>
    <p:sldId id="321" r:id="rId51"/>
    <p:sldId id="322" r:id="rId52"/>
    <p:sldId id="323" r:id="rId53"/>
    <p:sldId id="324" r:id="rId54"/>
    <p:sldId id="325" r:id="rId55"/>
    <p:sldId id="326" r:id="rId56"/>
    <p:sldId id="327" r:id="rId5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90000"/>
    <a:srgbClr val="FF99FF"/>
    <a:srgbClr val="FF00FF"/>
    <a:srgbClr val="996633"/>
    <a:srgbClr val="F67D6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04" autoAdjust="0"/>
    <p:restoredTop sz="94660"/>
  </p:normalViewPr>
  <p:slideViewPr>
    <p:cSldViewPr snapToGrid="0">
      <p:cViewPr varScale="1">
        <p:scale>
          <a:sx n="76" d="100"/>
          <a:sy n="76" d="100"/>
        </p:scale>
        <p:origin x="56" y="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FCCEC76-1BC1-4189-B33F-2FF6C82EC49B}"/>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B1AA24A3-80FA-4D9F-9B62-8285C51799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484BF288-8D58-4E3F-BF48-712E072019A7}"/>
              </a:ext>
            </a:extLst>
          </p:cNvPr>
          <p:cNvSpPr>
            <a:spLocks noGrp="1"/>
          </p:cNvSpPr>
          <p:nvPr>
            <p:ph type="dt" sz="half" idx="10"/>
          </p:nvPr>
        </p:nvSpPr>
        <p:spPr/>
        <p:txBody>
          <a:bodyPr/>
          <a:lstStyle/>
          <a:p>
            <a:fld id="{F5FCD0DF-DFA4-459E-8EAA-7DFC333BE956}" type="datetimeFigureOut">
              <a:rPr lang="ar-IQ" smtClean="0"/>
              <a:t>16/09/1443</a:t>
            </a:fld>
            <a:endParaRPr lang="ar-IQ"/>
          </a:p>
        </p:txBody>
      </p:sp>
      <p:sp>
        <p:nvSpPr>
          <p:cNvPr id="5" name="عنصر نائب للتذييل 4">
            <a:extLst>
              <a:ext uri="{FF2B5EF4-FFF2-40B4-BE49-F238E27FC236}">
                <a16:creationId xmlns:a16="http://schemas.microsoft.com/office/drawing/2014/main" id="{E394C89A-63BC-403C-B2E6-E523AF926CAB}"/>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DFB3E977-BB43-4787-9DF1-42566949C951}"/>
              </a:ext>
            </a:extLst>
          </p:cNvPr>
          <p:cNvSpPr>
            <a:spLocks noGrp="1"/>
          </p:cNvSpPr>
          <p:nvPr>
            <p:ph type="sldNum" sz="quarter" idx="12"/>
          </p:nvPr>
        </p:nvSpPr>
        <p:spPr/>
        <p:txBody>
          <a:bodyPr/>
          <a:lstStyle/>
          <a:p>
            <a:fld id="{284A1D31-9C33-4AFC-AFF9-54F5E90C158B}" type="slidenum">
              <a:rPr lang="ar-IQ" smtClean="0"/>
              <a:t>‹#›</a:t>
            </a:fld>
            <a:endParaRPr lang="ar-IQ"/>
          </a:p>
        </p:txBody>
      </p:sp>
    </p:spTree>
    <p:extLst>
      <p:ext uri="{BB962C8B-B14F-4D97-AF65-F5344CB8AC3E}">
        <p14:creationId xmlns:p14="http://schemas.microsoft.com/office/powerpoint/2010/main" val="1344492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6336E10-1E2F-49E0-9102-7A5FC5207412}"/>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18519A78-74BF-4B1F-8CE4-70412806FD14}"/>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55024CAB-478D-4DF9-809C-510A9210259B}"/>
              </a:ext>
            </a:extLst>
          </p:cNvPr>
          <p:cNvSpPr>
            <a:spLocks noGrp="1"/>
          </p:cNvSpPr>
          <p:nvPr>
            <p:ph type="dt" sz="half" idx="10"/>
          </p:nvPr>
        </p:nvSpPr>
        <p:spPr/>
        <p:txBody>
          <a:bodyPr/>
          <a:lstStyle/>
          <a:p>
            <a:fld id="{F5FCD0DF-DFA4-459E-8EAA-7DFC333BE956}" type="datetimeFigureOut">
              <a:rPr lang="ar-IQ" smtClean="0"/>
              <a:t>16/09/1443</a:t>
            </a:fld>
            <a:endParaRPr lang="ar-IQ"/>
          </a:p>
        </p:txBody>
      </p:sp>
      <p:sp>
        <p:nvSpPr>
          <p:cNvPr id="5" name="عنصر نائب للتذييل 4">
            <a:extLst>
              <a:ext uri="{FF2B5EF4-FFF2-40B4-BE49-F238E27FC236}">
                <a16:creationId xmlns:a16="http://schemas.microsoft.com/office/drawing/2014/main" id="{B36744BC-5F9A-479D-94F6-43E2AD1E3537}"/>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73B85AAB-71C8-4298-9388-CC87E6931748}"/>
              </a:ext>
            </a:extLst>
          </p:cNvPr>
          <p:cNvSpPr>
            <a:spLocks noGrp="1"/>
          </p:cNvSpPr>
          <p:nvPr>
            <p:ph type="sldNum" sz="quarter" idx="12"/>
          </p:nvPr>
        </p:nvSpPr>
        <p:spPr/>
        <p:txBody>
          <a:bodyPr/>
          <a:lstStyle/>
          <a:p>
            <a:fld id="{284A1D31-9C33-4AFC-AFF9-54F5E90C158B}" type="slidenum">
              <a:rPr lang="ar-IQ" smtClean="0"/>
              <a:t>‹#›</a:t>
            </a:fld>
            <a:endParaRPr lang="ar-IQ"/>
          </a:p>
        </p:txBody>
      </p:sp>
    </p:spTree>
    <p:extLst>
      <p:ext uri="{BB962C8B-B14F-4D97-AF65-F5344CB8AC3E}">
        <p14:creationId xmlns:p14="http://schemas.microsoft.com/office/powerpoint/2010/main" val="3613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53A40065-610C-4284-A4BB-108A907C0243}"/>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636BD124-B3A5-40AC-AB5C-E7CDF3D99A4E}"/>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07B4BEA1-7AB3-4198-8A35-7F17536F664B}"/>
              </a:ext>
            </a:extLst>
          </p:cNvPr>
          <p:cNvSpPr>
            <a:spLocks noGrp="1"/>
          </p:cNvSpPr>
          <p:nvPr>
            <p:ph type="dt" sz="half" idx="10"/>
          </p:nvPr>
        </p:nvSpPr>
        <p:spPr/>
        <p:txBody>
          <a:bodyPr/>
          <a:lstStyle/>
          <a:p>
            <a:fld id="{F5FCD0DF-DFA4-459E-8EAA-7DFC333BE956}" type="datetimeFigureOut">
              <a:rPr lang="ar-IQ" smtClean="0"/>
              <a:t>16/09/1443</a:t>
            </a:fld>
            <a:endParaRPr lang="ar-IQ"/>
          </a:p>
        </p:txBody>
      </p:sp>
      <p:sp>
        <p:nvSpPr>
          <p:cNvPr id="5" name="عنصر نائب للتذييل 4">
            <a:extLst>
              <a:ext uri="{FF2B5EF4-FFF2-40B4-BE49-F238E27FC236}">
                <a16:creationId xmlns:a16="http://schemas.microsoft.com/office/drawing/2014/main" id="{1D4869EC-43FC-44B9-BA03-5F5A88DBA8F8}"/>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A0CBFE6C-93EA-4688-ABEC-BF03764868AC}"/>
              </a:ext>
            </a:extLst>
          </p:cNvPr>
          <p:cNvSpPr>
            <a:spLocks noGrp="1"/>
          </p:cNvSpPr>
          <p:nvPr>
            <p:ph type="sldNum" sz="quarter" idx="12"/>
          </p:nvPr>
        </p:nvSpPr>
        <p:spPr/>
        <p:txBody>
          <a:bodyPr/>
          <a:lstStyle/>
          <a:p>
            <a:fld id="{284A1D31-9C33-4AFC-AFF9-54F5E90C158B}" type="slidenum">
              <a:rPr lang="ar-IQ" smtClean="0"/>
              <a:t>‹#›</a:t>
            </a:fld>
            <a:endParaRPr lang="ar-IQ"/>
          </a:p>
        </p:txBody>
      </p:sp>
    </p:spTree>
    <p:extLst>
      <p:ext uri="{BB962C8B-B14F-4D97-AF65-F5344CB8AC3E}">
        <p14:creationId xmlns:p14="http://schemas.microsoft.com/office/powerpoint/2010/main" val="1630962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16/09/1443</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16066510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16/09/1443</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412345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16/09/1443</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55285008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16/09/1443</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5538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16/09/1443</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286217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16/09/1443</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563181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16/09/1443</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756298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16/09/1443</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59556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BEC1221-8295-4EC2-A8E5-B33EFA07022E}"/>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00B5E9D7-B472-4CA5-9287-F1DC1EA08821}"/>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1506A87D-3685-42A7-8B8D-989F07E511C7}"/>
              </a:ext>
            </a:extLst>
          </p:cNvPr>
          <p:cNvSpPr>
            <a:spLocks noGrp="1"/>
          </p:cNvSpPr>
          <p:nvPr>
            <p:ph type="dt" sz="half" idx="10"/>
          </p:nvPr>
        </p:nvSpPr>
        <p:spPr/>
        <p:txBody>
          <a:bodyPr/>
          <a:lstStyle/>
          <a:p>
            <a:fld id="{F5FCD0DF-DFA4-459E-8EAA-7DFC333BE956}" type="datetimeFigureOut">
              <a:rPr lang="ar-IQ" smtClean="0"/>
              <a:t>16/09/1443</a:t>
            </a:fld>
            <a:endParaRPr lang="ar-IQ"/>
          </a:p>
        </p:txBody>
      </p:sp>
      <p:sp>
        <p:nvSpPr>
          <p:cNvPr id="5" name="عنصر نائب للتذييل 4">
            <a:extLst>
              <a:ext uri="{FF2B5EF4-FFF2-40B4-BE49-F238E27FC236}">
                <a16:creationId xmlns:a16="http://schemas.microsoft.com/office/drawing/2014/main" id="{8553B60D-E556-41A3-9A52-5BD9FBCDF89B}"/>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ADC4F0E2-4D88-4D10-9CE1-9E6D55CEFC74}"/>
              </a:ext>
            </a:extLst>
          </p:cNvPr>
          <p:cNvSpPr>
            <a:spLocks noGrp="1"/>
          </p:cNvSpPr>
          <p:nvPr>
            <p:ph type="sldNum" sz="quarter" idx="12"/>
          </p:nvPr>
        </p:nvSpPr>
        <p:spPr/>
        <p:txBody>
          <a:bodyPr/>
          <a:lstStyle/>
          <a:p>
            <a:fld id="{284A1D31-9C33-4AFC-AFF9-54F5E90C158B}" type="slidenum">
              <a:rPr lang="ar-IQ" smtClean="0"/>
              <a:t>‹#›</a:t>
            </a:fld>
            <a:endParaRPr lang="ar-IQ"/>
          </a:p>
        </p:txBody>
      </p:sp>
    </p:spTree>
    <p:extLst>
      <p:ext uri="{BB962C8B-B14F-4D97-AF65-F5344CB8AC3E}">
        <p14:creationId xmlns:p14="http://schemas.microsoft.com/office/powerpoint/2010/main" val="2337125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16/09/1443</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sz="1800">
              <a:solidFill>
                <a:prstClr val="black"/>
              </a:solidFill>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sz="1800">
              <a:solidFill>
                <a:prstClr val="black"/>
              </a:solidFill>
            </a:endParaRPr>
          </a:p>
        </p:txBody>
      </p:sp>
    </p:spTree>
    <p:extLst>
      <p:ext uri="{BB962C8B-B14F-4D97-AF65-F5344CB8AC3E}">
        <p14:creationId xmlns:p14="http://schemas.microsoft.com/office/powerpoint/2010/main" val="4149372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16/09/1443</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7775257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16/09/1443</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48802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DB7EADF-F4FF-4ACC-AA4C-1B52B989D89F}"/>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D2BCA841-B475-4330-B9F9-F1BB550D42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2AFE903B-2E22-43E4-AD1F-BCA54EE98696}"/>
              </a:ext>
            </a:extLst>
          </p:cNvPr>
          <p:cNvSpPr>
            <a:spLocks noGrp="1"/>
          </p:cNvSpPr>
          <p:nvPr>
            <p:ph type="dt" sz="half" idx="10"/>
          </p:nvPr>
        </p:nvSpPr>
        <p:spPr/>
        <p:txBody>
          <a:bodyPr/>
          <a:lstStyle/>
          <a:p>
            <a:fld id="{F5FCD0DF-DFA4-459E-8EAA-7DFC333BE956}" type="datetimeFigureOut">
              <a:rPr lang="ar-IQ" smtClean="0"/>
              <a:t>16/09/1443</a:t>
            </a:fld>
            <a:endParaRPr lang="ar-IQ"/>
          </a:p>
        </p:txBody>
      </p:sp>
      <p:sp>
        <p:nvSpPr>
          <p:cNvPr id="5" name="عنصر نائب للتذييل 4">
            <a:extLst>
              <a:ext uri="{FF2B5EF4-FFF2-40B4-BE49-F238E27FC236}">
                <a16:creationId xmlns:a16="http://schemas.microsoft.com/office/drawing/2014/main" id="{64C336F7-9D4F-4773-9AAC-79B292012CAB}"/>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8887DFA4-C3FE-4E07-A0E8-E92894EB541E}"/>
              </a:ext>
            </a:extLst>
          </p:cNvPr>
          <p:cNvSpPr>
            <a:spLocks noGrp="1"/>
          </p:cNvSpPr>
          <p:nvPr>
            <p:ph type="sldNum" sz="quarter" idx="12"/>
          </p:nvPr>
        </p:nvSpPr>
        <p:spPr/>
        <p:txBody>
          <a:bodyPr/>
          <a:lstStyle/>
          <a:p>
            <a:fld id="{284A1D31-9C33-4AFC-AFF9-54F5E90C158B}" type="slidenum">
              <a:rPr lang="ar-IQ" smtClean="0"/>
              <a:t>‹#›</a:t>
            </a:fld>
            <a:endParaRPr lang="ar-IQ"/>
          </a:p>
        </p:txBody>
      </p:sp>
    </p:spTree>
    <p:extLst>
      <p:ext uri="{BB962C8B-B14F-4D97-AF65-F5344CB8AC3E}">
        <p14:creationId xmlns:p14="http://schemas.microsoft.com/office/powerpoint/2010/main" val="1643465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FEECFF-5028-4476-BC68-C09942F5C49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60F24BAC-6BE4-40B8-BE0B-D6DEECD97098}"/>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FD4BDD1B-6F4A-40EE-963F-21DB3F4DCE93}"/>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E56729AB-CBFA-459C-BBB8-BAE19C5E436E}"/>
              </a:ext>
            </a:extLst>
          </p:cNvPr>
          <p:cNvSpPr>
            <a:spLocks noGrp="1"/>
          </p:cNvSpPr>
          <p:nvPr>
            <p:ph type="dt" sz="half" idx="10"/>
          </p:nvPr>
        </p:nvSpPr>
        <p:spPr/>
        <p:txBody>
          <a:bodyPr/>
          <a:lstStyle/>
          <a:p>
            <a:fld id="{F5FCD0DF-DFA4-459E-8EAA-7DFC333BE956}" type="datetimeFigureOut">
              <a:rPr lang="ar-IQ" smtClean="0"/>
              <a:t>16/09/1443</a:t>
            </a:fld>
            <a:endParaRPr lang="ar-IQ"/>
          </a:p>
        </p:txBody>
      </p:sp>
      <p:sp>
        <p:nvSpPr>
          <p:cNvPr id="6" name="عنصر نائب للتذييل 5">
            <a:extLst>
              <a:ext uri="{FF2B5EF4-FFF2-40B4-BE49-F238E27FC236}">
                <a16:creationId xmlns:a16="http://schemas.microsoft.com/office/drawing/2014/main" id="{F161806E-BD94-4A35-9BF9-ECC64DB3A62F}"/>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6EB10A4E-E8CD-4E69-840C-AE170E487473}"/>
              </a:ext>
            </a:extLst>
          </p:cNvPr>
          <p:cNvSpPr>
            <a:spLocks noGrp="1"/>
          </p:cNvSpPr>
          <p:nvPr>
            <p:ph type="sldNum" sz="quarter" idx="12"/>
          </p:nvPr>
        </p:nvSpPr>
        <p:spPr/>
        <p:txBody>
          <a:bodyPr/>
          <a:lstStyle/>
          <a:p>
            <a:fld id="{284A1D31-9C33-4AFC-AFF9-54F5E90C158B}" type="slidenum">
              <a:rPr lang="ar-IQ" smtClean="0"/>
              <a:t>‹#›</a:t>
            </a:fld>
            <a:endParaRPr lang="ar-IQ"/>
          </a:p>
        </p:txBody>
      </p:sp>
    </p:spTree>
    <p:extLst>
      <p:ext uri="{BB962C8B-B14F-4D97-AF65-F5344CB8AC3E}">
        <p14:creationId xmlns:p14="http://schemas.microsoft.com/office/powerpoint/2010/main" val="3803346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B9257C-DA54-409C-BF2E-64A7CF54F147}"/>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5016A770-5C4F-4ACF-B723-625DB7E35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7B0DFFD5-92E8-4211-90B9-C6D88BAAA37E}"/>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7318E33F-6DEF-4588-8C3B-5D410C435C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3ACEE1AB-B038-4455-BAFA-AFD1E5F3E0F9}"/>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B3F02AFD-E812-495D-91E3-6ECE37D1811B}"/>
              </a:ext>
            </a:extLst>
          </p:cNvPr>
          <p:cNvSpPr>
            <a:spLocks noGrp="1"/>
          </p:cNvSpPr>
          <p:nvPr>
            <p:ph type="dt" sz="half" idx="10"/>
          </p:nvPr>
        </p:nvSpPr>
        <p:spPr/>
        <p:txBody>
          <a:bodyPr/>
          <a:lstStyle/>
          <a:p>
            <a:fld id="{F5FCD0DF-DFA4-459E-8EAA-7DFC333BE956}" type="datetimeFigureOut">
              <a:rPr lang="ar-IQ" smtClean="0"/>
              <a:t>16/09/1443</a:t>
            </a:fld>
            <a:endParaRPr lang="ar-IQ"/>
          </a:p>
        </p:txBody>
      </p:sp>
      <p:sp>
        <p:nvSpPr>
          <p:cNvPr id="8" name="عنصر نائب للتذييل 7">
            <a:extLst>
              <a:ext uri="{FF2B5EF4-FFF2-40B4-BE49-F238E27FC236}">
                <a16:creationId xmlns:a16="http://schemas.microsoft.com/office/drawing/2014/main" id="{9C0BB8A4-A2C8-446D-BD50-2ECB968E59B8}"/>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99D32947-C0E0-48AD-AF76-156BEB00227D}"/>
              </a:ext>
            </a:extLst>
          </p:cNvPr>
          <p:cNvSpPr>
            <a:spLocks noGrp="1"/>
          </p:cNvSpPr>
          <p:nvPr>
            <p:ph type="sldNum" sz="quarter" idx="12"/>
          </p:nvPr>
        </p:nvSpPr>
        <p:spPr/>
        <p:txBody>
          <a:bodyPr/>
          <a:lstStyle/>
          <a:p>
            <a:fld id="{284A1D31-9C33-4AFC-AFF9-54F5E90C158B}" type="slidenum">
              <a:rPr lang="ar-IQ" smtClean="0"/>
              <a:t>‹#›</a:t>
            </a:fld>
            <a:endParaRPr lang="ar-IQ"/>
          </a:p>
        </p:txBody>
      </p:sp>
    </p:spTree>
    <p:extLst>
      <p:ext uri="{BB962C8B-B14F-4D97-AF65-F5344CB8AC3E}">
        <p14:creationId xmlns:p14="http://schemas.microsoft.com/office/powerpoint/2010/main" val="2499624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80CBF77-7A75-4DE7-B6C1-B9CBFD4EA9E4}"/>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27237C5C-445A-469C-87BC-EF8A8C68B44E}"/>
              </a:ext>
            </a:extLst>
          </p:cNvPr>
          <p:cNvSpPr>
            <a:spLocks noGrp="1"/>
          </p:cNvSpPr>
          <p:nvPr>
            <p:ph type="dt" sz="half" idx="10"/>
          </p:nvPr>
        </p:nvSpPr>
        <p:spPr/>
        <p:txBody>
          <a:bodyPr/>
          <a:lstStyle/>
          <a:p>
            <a:fld id="{F5FCD0DF-DFA4-459E-8EAA-7DFC333BE956}" type="datetimeFigureOut">
              <a:rPr lang="ar-IQ" smtClean="0"/>
              <a:t>16/09/1443</a:t>
            </a:fld>
            <a:endParaRPr lang="ar-IQ"/>
          </a:p>
        </p:txBody>
      </p:sp>
      <p:sp>
        <p:nvSpPr>
          <p:cNvPr id="4" name="عنصر نائب للتذييل 3">
            <a:extLst>
              <a:ext uri="{FF2B5EF4-FFF2-40B4-BE49-F238E27FC236}">
                <a16:creationId xmlns:a16="http://schemas.microsoft.com/office/drawing/2014/main" id="{5C9C7899-C52F-4E90-B24E-AA6D98F7456E}"/>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53049346-0B2C-4EBC-BB7E-B8DC9947F89F}"/>
              </a:ext>
            </a:extLst>
          </p:cNvPr>
          <p:cNvSpPr>
            <a:spLocks noGrp="1"/>
          </p:cNvSpPr>
          <p:nvPr>
            <p:ph type="sldNum" sz="quarter" idx="12"/>
          </p:nvPr>
        </p:nvSpPr>
        <p:spPr/>
        <p:txBody>
          <a:bodyPr/>
          <a:lstStyle/>
          <a:p>
            <a:fld id="{284A1D31-9C33-4AFC-AFF9-54F5E90C158B}" type="slidenum">
              <a:rPr lang="ar-IQ" smtClean="0"/>
              <a:t>‹#›</a:t>
            </a:fld>
            <a:endParaRPr lang="ar-IQ"/>
          </a:p>
        </p:txBody>
      </p:sp>
    </p:spTree>
    <p:extLst>
      <p:ext uri="{BB962C8B-B14F-4D97-AF65-F5344CB8AC3E}">
        <p14:creationId xmlns:p14="http://schemas.microsoft.com/office/powerpoint/2010/main" val="295109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8BC6BD79-BB78-462F-80B3-7EF4BB63231F}"/>
              </a:ext>
            </a:extLst>
          </p:cNvPr>
          <p:cNvSpPr>
            <a:spLocks noGrp="1"/>
          </p:cNvSpPr>
          <p:nvPr>
            <p:ph type="dt" sz="half" idx="10"/>
          </p:nvPr>
        </p:nvSpPr>
        <p:spPr/>
        <p:txBody>
          <a:bodyPr/>
          <a:lstStyle/>
          <a:p>
            <a:fld id="{F5FCD0DF-DFA4-459E-8EAA-7DFC333BE956}" type="datetimeFigureOut">
              <a:rPr lang="ar-IQ" smtClean="0"/>
              <a:t>16/09/1443</a:t>
            </a:fld>
            <a:endParaRPr lang="ar-IQ"/>
          </a:p>
        </p:txBody>
      </p:sp>
      <p:sp>
        <p:nvSpPr>
          <p:cNvPr id="3" name="عنصر نائب للتذييل 2">
            <a:extLst>
              <a:ext uri="{FF2B5EF4-FFF2-40B4-BE49-F238E27FC236}">
                <a16:creationId xmlns:a16="http://schemas.microsoft.com/office/drawing/2014/main" id="{D18998AC-728F-443E-A505-761536B97B2B}"/>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4A25AA89-C1D3-4216-8BF0-809AAC075971}"/>
              </a:ext>
            </a:extLst>
          </p:cNvPr>
          <p:cNvSpPr>
            <a:spLocks noGrp="1"/>
          </p:cNvSpPr>
          <p:nvPr>
            <p:ph type="sldNum" sz="quarter" idx="12"/>
          </p:nvPr>
        </p:nvSpPr>
        <p:spPr/>
        <p:txBody>
          <a:bodyPr/>
          <a:lstStyle/>
          <a:p>
            <a:fld id="{284A1D31-9C33-4AFC-AFF9-54F5E90C158B}" type="slidenum">
              <a:rPr lang="ar-IQ" smtClean="0"/>
              <a:t>‹#›</a:t>
            </a:fld>
            <a:endParaRPr lang="ar-IQ"/>
          </a:p>
        </p:txBody>
      </p:sp>
    </p:spTree>
    <p:extLst>
      <p:ext uri="{BB962C8B-B14F-4D97-AF65-F5344CB8AC3E}">
        <p14:creationId xmlns:p14="http://schemas.microsoft.com/office/powerpoint/2010/main" val="345618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27A2E5A-E8D6-4FDE-8234-D842983A1A8A}"/>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7C4A556C-F914-4745-BE0F-4557AC6C9A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7EA8E50A-87F5-46AB-8871-AEF636478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ACF38AC6-2230-4EF3-AF89-6A6290AF0608}"/>
              </a:ext>
            </a:extLst>
          </p:cNvPr>
          <p:cNvSpPr>
            <a:spLocks noGrp="1"/>
          </p:cNvSpPr>
          <p:nvPr>
            <p:ph type="dt" sz="half" idx="10"/>
          </p:nvPr>
        </p:nvSpPr>
        <p:spPr/>
        <p:txBody>
          <a:bodyPr/>
          <a:lstStyle/>
          <a:p>
            <a:fld id="{F5FCD0DF-DFA4-459E-8EAA-7DFC333BE956}" type="datetimeFigureOut">
              <a:rPr lang="ar-IQ" smtClean="0"/>
              <a:t>16/09/1443</a:t>
            </a:fld>
            <a:endParaRPr lang="ar-IQ"/>
          </a:p>
        </p:txBody>
      </p:sp>
      <p:sp>
        <p:nvSpPr>
          <p:cNvPr id="6" name="عنصر نائب للتذييل 5">
            <a:extLst>
              <a:ext uri="{FF2B5EF4-FFF2-40B4-BE49-F238E27FC236}">
                <a16:creationId xmlns:a16="http://schemas.microsoft.com/office/drawing/2014/main" id="{182B40C1-5950-46D0-AD6D-8A9BB1691339}"/>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DFAEE82C-7DF3-472F-8627-B09FC2C50556}"/>
              </a:ext>
            </a:extLst>
          </p:cNvPr>
          <p:cNvSpPr>
            <a:spLocks noGrp="1"/>
          </p:cNvSpPr>
          <p:nvPr>
            <p:ph type="sldNum" sz="quarter" idx="12"/>
          </p:nvPr>
        </p:nvSpPr>
        <p:spPr/>
        <p:txBody>
          <a:bodyPr/>
          <a:lstStyle/>
          <a:p>
            <a:fld id="{284A1D31-9C33-4AFC-AFF9-54F5E90C158B}" type="slidenum">
              <a:rPr lang="ar-IQ" smtClean="0"/>
              <a:t>‹#›</a:t>
            </a:fld>
            <a:endParaRPr lang="ar-IQ"/>
          </a:p>
        </p:txBody>
      </p:sp>
    </p:spTree>
    <p:extLst>
      <p:ext uri="{BB962C8B-B14F-4D97-AF65-F5344CB8AC3E}">
        <p14:creationId xmlns:p14="http://schemas.microsoft.com/office/powerpoint/2010/main" val="1455402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D1862DA-3FA3-4E0B-83A5-6E9DD8CE1161}"/>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843EFA1D-E662-4963-A83C-6E5F74EE2B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014D4004-6E3F-4480-8286-C6E77AB025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C75CA29-5305-4ED8-91B9-9143CCD2F7AD}"/>
              </a:ext>
            </a:extLst>
          </p:cNvPr>
          <p:cNvSpPr>
            <a:spLocks noGrp="1"/>
          </p:cNvSpPr>
          <p:nvPr>
            <p:ph type="dt" sz="half" idx="10"/>
          </p:nvPr>
        </p:nvSpPr>
        <p:spPr/>
        <p:txBody>
          <a:bodyPr/>
          <a:lstStyle/>
          <a:p>
            <a:fld id="{F5FCD0DF-DFA4-459E-8EAA-7DFC333BE956}" type="datetimeFigureOut">
              <a:rPr lang="ar-IQ" smtClean="0"/>
              <a:t>16/09/1443</a:t>
            </a:fld>
            <a:endParaRPr lang="ar-IQ"/>
          </a:p>
        </p:txBody>
      </p:sp>
      <p:sp>
        <p:nvSpPr>
          <p:cNvPr id="6" name="عنصر نائب للتذييل 5">
            <a:extLst>
              <a:ext uri="{FF2B5EF4-FFF2-40B4-BE49-F238E27FC236}">
                <a16:creationId xmlns:a16="http://schemas.microsoft.com/office/drawing/2014/main" id="{6483905F-2E21-4EE4-8777-600E316FE871}"/>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4C3E7D11-1191-4259-BCFB-349A1EEBC09B}"/>
              </a:ext>
            </a:extLst>
          </p:cNvPr>
          <p:cNvSpPr>
            <a:spLocks noGrp="1"/>
          </p:cNvSpPr>
          <p:nvPr>
            <p:ph type="sldNum" sz="quarter" idx="12"/>
          </p:nvPr>
        </p:nvSpPr>
        <p:spPr/>
        <p:txBody>
          <a:bodyPr/>
          <a:lstStyle/>
          <a:p>
            <a:fld id="{284A1D31-9C33-4AFC-AFF9-54F5E90C158B}" type="slidenum">
              <a:rPr lang="ar-IQ" smtClean="0"/>
              <a:t>‹#›</a:t>
            </a:fld>
            <a:endParaRPr lang="ar-IQ"/>
          </a:p>
        </p:txBody>
      </p:sp>
    </p:spTree>
    <p:extLst>
      <p:ext uri="{BB962C8B-B14F-4D97-AF65-F5344CB8AC3E}">
        <p14:creationId xmlns:p14="http://schemas.microsoft.com/office/powerpoint/2010/main" val="14390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830D4843-F6F6-44D7-8ED4-0FD47AF7530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58FCD887-8E96-4194-8ABE-86E4CB18875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ED88DDDE-5A24-48CE-BE0D-2737A992BD69}"/>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FCD0DF-DFA4-459E-8EAA-7DFC333BE956}" type="datetimeFigureOut">
              <a:rPr lang="ar-IQ" smtClean="0"/>
              <a:t>16/09/1443</a:t>
            </a:fld>
            <a:endParaRPr lang="ar-IQ"/>
          </a:p>
        </p:txBody>
      </p:sp>
      <p:sp>
        <p:nvSpPr>
          <p:cNvPr id="5" name="عنصر نائب للتذييل 4">
            <a:extLst>
              <a:ext uri="{FF2B5EF4-FFF2-40B4-BE49-F238E27FC236}">
                <a16:creationId xmlns:a16="http://schemas.microsoft.com/office/drawing/2014/main" id="{E37041FD-665E-4748-9E8F-392620C53D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4C98B661-0591-4795-9D5E-FF2FC38951A0}"/>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4A1D31-9C33-4AFC-AFF9-54F5E90C158B}" type="slidenum">
              <a:rPr lang="ar-IQ" smtClean="0"/>
              <a:t>‹#›</a:t>
            </a:fld>
            <a:endParaRPr lang="ar-IQ"/>
          </a:p>
        </p:txBody>
      </p:sp>
    </p:spTree>
    <p:extLst>
      <p:ext uri="{BB962C8B-B14F-4D97-AF65-F5344CB8AC3E}">
        <p14:creationId xmlns:p14="http://schemas.microsoft.com/office/powerpoint/2010/main" val="1973762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sz="1800">
              <a:solidFill>
                <a:prstClr val="black"/>
              </a:solidFill>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sz="1800">
              <a:solidFill>
                <a:prstClr val="black"/>
              </a:solidFill>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16/09/1443</a:t>
            </a:fld>
            <a:endParaRPr lang="ar-SA">
              <a:solidFill>
                <a:srgbClr val="04617B">
                  <a:shade val="90000"/>
                </a:srgbClr>
              </a:solidFill>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grpSp>
    </p:spTree>
    <p:extLst>
      <p:ext uri="{BB962C8B-B14F-4D97-AF65-F5344CB8AC3E}">
        <p14:creationId xmlns:p14="http://schemas.microsoft.com/office/powerpoint/2010/main" val="198613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57400" y="1371600"/>
            <a:ext cx="7851648" cy="2273424"/>
          </a:xfrm>
        </p:spPr>
        <p:style>
          <a:lnRef idx="3">
            <a:schemeClr val="lt1"/>
          </a:lnRef>
          <a:fillRef idx="1">
            <a:schemeClr val="accent4"/>
          </a:fillRef>
          <a:effectRef idx="1">
            <a:schemeClr val="accent4"/>
          </a:effectRef>
          <a:fontRef idx="minor">
            <a:schemeClr val="lt1"/>
          </a:fontRef>
        </p:style>
        <p:txBody>
          <a:bodyPr>
            <a:normAutofit fontScale="90000"/>
          </a:bodyPr>
          <a:lstStyle/>
          <a:p>
            <a:pPr algn="ctr"/>
            <a:br>
              <a:rPr lang="ar-IQ" sz="4800" dirty="0">
                <a:solidFill>
                  <a:srgbClr val="FFFF00"/>
                </a:solidFill>
              </a:rPr>
            </a:br>
            <a:br>
              <a:rPr lang="ar-IQ" sz="4800" dirty="0">
                <a:solidFill>
                  <a:srgbClr val="FFFF00"/>
                </a:solidFill>
              </a:rPr>
            </a:br>
            <a:br>
              <a:rPr lang="ar-IQ" sz="4800" dirty="0">
                <a:solidFill>
                  <a:srgbClr val="FFFF00"/>
                </a:solidFill>
              </a:rPr>
            </a:br>
            <a:r>
              <a:rPr lang="ar-IQ" sz="4800" dirty="0">
                <a:solidFill>
                  <a:srgbClr val="FFFF00"/>
                </a:solidFill>
              </a:rPr>
              <a:t>جامعة البصرة </a:t>
            </a:r>
            <a:br>
              <a:rPr lang="ar-IQ" sz="4800" dirty="0">
                <a:solidFill>
                  <a:srgbClr val="FFFF00"/>
                </a:solidFill>
              </a:rPr>
            </a:br>
            <a:r>
              <a:rPr lang="ar-IQ" sz="4800" dirty="0">
                <a:solidFill>
                  <a:srgbClr val="002060"/>
                </a:solidFill>
              </a:rPr>
              <a:t>كلية التربية / القرنة</a:t>
            </a:r>
            <a:br>
              <a:rPr lang="ar-IQ" sz="4800" dirty="0">
                <a:solidFill>
                  <a:srgbClr val="FFFF00"/>
                </a:solidFill>
              </a:rPr>
            </a:br>
            <a:endParaRPr lang="ar-IQ" sz="4000" dirty="0">
              <a:solidFill>
                <a:srgbClr val="FFFF00"/>
              </a:solidFill>
            </a:endParaRPr>
          </a:p>
        </p:txBody>
      </p:sp>
      <p:sp>
        <p:nvSpPr>
          <p:cNvPr id="3" name="عنوان فرعي 2"/>
          <p:cNvSpPr>
            <a:spLocks noGrp="1"/>
          </p:cNvSpPr>
          <p:nvPr>
            <p:ph type="subTitle" idx="1"/>
          </p:nvPr>
        </p:nvSpPr>
        <p:spPr>
          <a:xfrm>
            <a:off x="2711624" y="3861048"/>
            <a:ext cx="6400800" cy="1944216"/>
          </a:xfrm>
        </p:spPr>
        <p:style>
          <a:lnRef idx="0">
            <a:schemeClr val="accent5"/>
          </a:lnRef>
          <a:fillRef idx="3">
            <a:schemeClr val="accent5"/>
          </a:fillRef>
          <a:effectRef idx="3">
            <a:schemeClr val="accent5"/>
          </a:effectRef>
          <a:fontRef idx="minor">
            <a:schemeClr val="lt1"/>
          </a:fontRef>
        </p:style>
        <p:txBody>
          <a:bodyPr>
            <a:normAutofit/>
          </a:bodyPr>
          <a:lstStyle/>
          <a:p>
            <a:pPr lvl="0" algn="ctr">
              <a:buClr>
                <a:srgbClr val="0BD0D9"/>
              </a:buClr>
            </a:pPr>
            <a:endParaRPr lang="ar-IQ" sz="4000" dirty="0">
              <a:solidFill>
                <a:srgbClr val="FF0000"/>
              </a:solidFill>
            </a:endParaRPr>
          </a:p>
          <a:p>
            <a:pPr lvl="0" algn="ctr">
              <a:buClr>
                <a:srgbClr val="0BD0D9"/>
              </a:buClr>
            </a:pPr>
            <a:r>
              <a:rPr lang="ar-IQ" sz="4000" dirty="0">
                <a:solidFill>
                  <a:srgbClr val="FF0000"/>
                </a:solidFill>
              </a:rPr>
              <a:t>قسم اللغة العربية</a:t>
            </a:r>
          </a:p>
        </p:txBody>
      </p:sp>
      <p:pic>
        <p:nvPicPr>
          <p:cNvPr id="6" name="صورة 5"/>
          <p:cNvPicPr/>
          <p:nvPr/>
        </p:nvPicPr>
        <p:blipFill>
          <a:blip r:embed="rId2">
            <a:extLst>
              <a:ext uri="{28A0092B-C50C-407E-A947-70E740481C1C}">
                <a14:useLocalDpi xmlns:a14="http://schemas.microsoft.com/office/drawing/2010/main" val="0"/>
              </a:ext>
            </a:extLst>
          </a:blip>
          <a:srcRect/>
          <a:stretch>
            <a:fillRect/>
          </a:stretch>
        </p:blipFill>
        <p:spPr bwMode="auto">
          <a:xfrm>
            <a:off x="2207545" y="0"/>
            <a:ext cx="1584176" cy="1120064"/>
          </a:xfrm>
          <a:prstGeom prst="rect">
            <a:avLst/>
          </a:prstGeom>
          <a:noFill/>
          <a:ln>
            <a:noFill/>
          </a:ln>
        </p:spPr>
      </p:pic>
      <p:pic>
        <p:nvPicPr>
          <p:cNvPr id="7" name="Picture 13" descr="نتيجة بحث الصور عن الشعار الرسمي لجامعة البصرة"/>
          <p:cNvPicPr/>
          <p:nvPr/>
        </p:nvPicPr>
        <p:blipFill>
          <a:blip r:embed="rId3">
            <a:extLst>
              <a:ext uri="{28A0092B-C50C-407E-A947-70E740481C1C}">
                <a14:useLocalDpi xmlns:a14="http://schemas.microsoft.com/office/drawing/2010/main" val="0"/>
              </a:ext>
            </a:extLst>
          </a:blip>
          <a:srcRect/>
          <a:stretch>
            <a:fillRect/>
          </a:stretch>
        </p:blipFill>
        <p:spPr bwMode="auto">
          <a:xfrm>
            <a:off x="9260210" y="0"/>
            <a:ext cx="1407790" cy="1192072"/>
          </a:xfrm>
          <a:prstGeom prst="rect">
            <a:avLst/>
          </a:prstGeom>
          <a:noFill/>
          <a:ln>
            <a:noFill/>
          </a:ln>
        </p:spPr>
      </p:pic>
    </p:spTree>
    <p:extLst>
      <p:ext uri="{BB962C8B-B14F-4D97-AF65-F5344CB8AC3E}">
        <p14:creationId xmlns:p14="http://schemas.microsoft.com/office/powerpoint/2010/main" val="34467573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D394FED2-1FB0-4B30-940E-718EC98EE111}"/>
              </a:ext>
            </a:extLst>
          </p:cNvPr>
          <p:cNvSpPr txBox="1"/>
          <p:nvPr/>
        </p:nvSpPr>
        <p:spPr>
          <a:xfrm>
            <a:off x="283169" y="566338"/>
            <a:ext cx="11468346" cy="5014452"/>
          </a:xfrm>
          <a:prstGeom prst="rect">
            <a:avLst/>
          </a:prstGeom>
          <a:solidFill>
            <a:srgbClr val="FFC00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black"/>
                </a:solidFill>
                <a:effectLst/>
                <a:uLnTx/>
                <a:uFillTx/>
                <a:latin typeface="Constantia"/>
                <a:ea typeface="+mn-ea"/>
              </a:rPr>
              <a:t>ويعد المنهج البنيوي أجدر المناهج النقدية في معرفة البنية الداخلية للنص وهو منهج منحدر من علم اللغة الحديث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black"/>
                </a:solidFill>
                <a:effectLst/>
                <a:uLnTx/>
                <a:uFillTx/>
                <a:latin typeface="Constantia"/>
                <a:ea typeface="+mn-ea"/>
              </a:rPr>
              <a:t>يرى المنهج البنيوي النص بنية لغوية مقفلة على نفسها أي أنه يدرسها بعيدا عن علاقتها بما عداها من مسائل وقضايا يطلق عليها خارج النص مثل حياة المؤلف وظروف كتابة النص وغير ذلك وهذا هو المبدأ الثاني من مبادئ المنهج البنيوي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black"/>
                </a:solidFill>
                <a:effectLst/>
                <a:uLnTx/>
                <a:uFillTx/>
                <a:latin typeface="Constantia"/>
                <a:ea typeface="+mn-ea"/>
              </a:rPr>
              <a:t>تتشكل البنية في النص الأدبي من مجموعة العلاقات بين عناصر النص فالعناصر في حد ذاتها لا أهمية لها وانما تكمن الأهمية في مجموع النص بعناصره المرتبطة فيما بينها بروابط خاصة وهذا المبدأ الثالث . </a:t>
            </a:r>
          </a:p>
        </p:txBody>
      </p:sp>
    </p:spTree>
    <p:extLst>
      <p:ext uri="{BB962C8B-B14F-4D97-AF65-F5344CB8AC3E}">
        <p14:creationId xmlns:p14="http://schemas.microsoft.com/office/powerpoint/2010/main" val="288055783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21FE1804-0BE4-48F1-9AE0-94E1673F13BC}"/>
              </a:ext>
            </a:extLst>
          </p:cNvPr>
          <p:cNvSpPr txBox="1"/>
          <p:nvPr/>
        </p:nvSpPr>
        <p:spPr>
          <a:xfrm>
            <a:off x="949797" y="1073684"/>
            <a:ext cx="10471354" cy="5078313"/>
          </a:xfrm>
          <a:prstGeom prst="rect">
            <a:avLst/>
          </a:prstGeom>
          <a:solidFill>
            <a:schemeClr val="bg2">
              <a:lumMod val="90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ان النقد البنيوي يتمركز حول النص ويعزله عن كل شيء ( المؤلف والمجتمع والظروف التي نشأ فيها ) فالعمل الأدبي كله دال ، وجوهر النقد البنيوي هو التحليل وليس التقويم، ويرفض البنيويون مفهوم المؤلف الأدبي لأنهم ينبذون مبادئ الالهام والخلق الأدبي ورسالة الكاتب أو العمل الفني كونها تؤدي الى إلغاء النص والقضاء على وجوده.</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النقد البنيوي يعد العمل الأدبي كلا مكوناً من عناصر مختلفة متكاملة على اساس مستويات متعددة في كلا الاتجاهين الأفقي والرأسي في نظام متعدد الجوانب ويقترح البنيويون ترتيب هذه المستويات :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3600" b="0" i="0" u="none" strike="noStrike" kern="1200" cap="none" spc="0" normalizeH="0" baseline="0" noProof="0" dirty="0">
              <a:ln>
                <a:noFill/>
              </a:ln>
              <a:solidFill>
                <a:prstClr val="black"/>
              </a:solidFill>
              <a:effectLst/>
              <a:uLnTx/>
              <a:uFillTx/>
              <a:latin typeface="Constantia"/>
              <a:ea typeface="+mn-ea"/>
            </a:endParaRPr>
          </a:p>
        </p:txBody>
      </p:sp>
    </p:spTree>
    <p:extLst>
      <p:ext uri="{BB962C8B-B14F-4D97-AF65-F5344CB8AC3E}">
        <p14:creationId xmlns:p14="http://schemas.microsoft.com/office/powerpoint/2010/main" val="39672227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960E390A-E553-4E4C-AB55-0D3E9AE9C46D}"/>
              </a:ext>
            </a:extLst>
          </p:cNvPr>
          <p:cNvSpPr txBox="1"/>
          <p:nvPr/>
        </p:nvSpPr>
        <p:spPr>
          <a:xfrm>
            <a:off x="530942" y="401155"/>
            <a:ext cx="11226471" cy="5016758"/>
          </a:xfrm>
          <a:prstGeom prst="rect">
            <a:avLst/>
          </a:prstGeom>
          <a:solidFill>
            <a:schemeClr val="bg1">
              <a:lumMod val="85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0000"/>
                </a:solidFill>
                <a:effectLst/>
                <a:uLnTx/>
                <a:uFillTx/>
                <a:latin typeface="Constantia"/>
                <a:ea typeface="+mn-ea"/>
              </a:rPr>
              <a:t>1-المستوى الصوتي : تدرس فيه الحروف </a:t>
            </a:r>
            <a:r>
              <a:rPr kumimoji="0" lang="ar-IQ" sz="3200" b="0" i="0" u="none" strike="noStrike" kern="1200" cap="none" spc="0" normalizeH="0" baseline="0" noProof="0" dirty="0" err="1">
                <a:ln>
                  <a:noFill/>
                </a:ln>
                <a:solidFill>
                  <a:srgbClr val="FF0000"/>
                </a:solidFill>
                <a:effectLst/>
                <a:uLnTx/>
                <a:uFillTx/>
                <a:latin typeface="Constantia"/>
                <a:ea typeface="+mn-ea"/>
              </a:rPr>
              <a:t>ورمزيتها</a:t>
            </a:r>
            <a:r>
              <a:rPr kumimoji="0" lang="ar-IQ" sz="3200" b="0" i="0" u="none" strike="noStrike" kern="1200" cap="none" spc="0" normalizeH="0" baseline="0" noProof="0" dirty="0">
                <a:ln>
                  <a:noFill/>
                </a:ln>
                <a:solidFill>
                  <a:srgbClr val="FF0000"/>
                </a:solidFill>
                <a:effectLst/>
                <a:uLnTx/>
                <a:uFillTx/>
                <a:latin typeface="Constantia"/>
                <a:ea typeface="+mn-ea"/>
              </a:rPr>
              <a:t> وتكويناتها الموسيقية من نبر وتنغيم وايقاع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0000"/>
                </a:solidFill>
                <a:effectLst/>
                <a:uLnTx/>
                <a:uFillTx/>
                <a:latin typeface="Constantia"/>
                <a:ea typeface="+mn-ea"/>
              </a:rPr>
              <a:t>2-المستوى الصرفي وتدرس فيه الوحدات الصرفية ووظيفتها في التكوين اللغوي والأدبي خاصة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0000"/>
                </a:solidFill>
                <a:effectLst/>
                <a:uLnTx/>
                <a:uFillTx/>
                <a:latin typeface="Constantia"/>
                <a:ea typeface="+mn-ea"/>
              </a:rPr>
              <a:t>3-المستوى المعجمي وتدرس فيه الكلمات لمعرفة خصائصها الحسية والتجريدية والحيوية والمستوى الاسلوبي لها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0000"/>
                </a:solidFill>
                <a:effectLst/>
                <a:uLnTx/>
                <a:uFillTx/>
                <a:latin typeface="Constantia"/>
                <a:ea typeface="+mn-ea"/>
              </a:rPr>
              <a:t>4-المستوى النحوي لدراسة تأليف وتركيب الجمل وطرق تكوينها وخصائصها الدلالية والجمالية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0000"/>
                </a:solidFill>
                <a:effectLst/>
                <a:uLnTx/>
                <a:uFillTx/>
                <a:latin typeface="Constantia"/>
                <a:ea typeface="+mn-ea"/>
              </a:rPr>
              <a:t>5-مستوى القول لتحليل تراكيب الجمل لمعرفة خصائصها الاساسية والثانوية.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0000"/>
                </a:solidFill>
                <a:effectLst/>
                <a:uLnTx/>
                <a:uFillTx/>
                <a:latin typeface="Constantia"/>
                <a:ea typeface="+mn-ea"/>
              </a:rPr>
              <a:t>6-المستوى الدلالي تحليل المعاني المباشرة وغير المباشرة والصور المتصلة بالأنظمة الخارجة على حدود اللغة التي ترتبط بعلوم النفس والاجتماع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0000"/>
                </a:solidFill>
                <a:effectLst/>
                <a:uLnTx/>
                <a:uFillTx/>
                <a:latin typeface="Constantia"/>
                <a:ea typeface="+mn-ea"/>
              </a:rPr>
              <a:t>7-المستوى الرمزي الذي تقوم فيه المستويات السابقة بدور الحال الجديد الذي ينتج مدلولاً أدبيا جديداً يقود بدوره الى المعنى الثاني أو ما يسمى باللغة داخل اللغة . </a:t>
            </a:r>
          </a:p>
        </p:txBody>
      </p:sp>
    </p:spTree>
    <p:extLst>
      <p:ext uri="{BB962C8B-B14F-4D97-AF65-F5344CB8AC3E}">
        <p14:creationId xmlns:p14="http://schemas.microsoft.com/office/powerpoint/2010/main" val="129489179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01D7D1A7-467E-4148-AB51-14B671487CDE}"/>
              </a:ext>
            </a:extLst>
          </p:cNvPr>
          <p:cNvSpPr txBox="1"/>
          <p:nvPr/>
        </p:nvSpPr>
        <p:spPr>
          <a:xfrm>
            <a:off x="407055" y="430652"/>
            <a:ext cx="11261869" cy="5262979"/>
          </a:xfrm>
          <a:prstGeom prst="rect">
            <a:avLst/>
          </a:prstGeom>
          <a:solidFill>
            <a:srgbClr val="7030A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0" i="0" u="none" strike="noStrike" kern="1200" cap="none" spc="0" normalizeH="0" baseline="0" noProof="0" dirty="0">
                <a:ln>
                  <a:noFill/>
                </a:ln>
                <a:solidFill>
                  <a:prstClr val="white"/>
                </a:solidFill>
                <a:effectLst/>
                <a:uLnTx/>
                <a:uFillTx/>
                <a:latin typeface="Constantia"/>
                <a:ea typeface="+mn-ea"/>
              </a:rPr>
              <a:t>نذكر نصا أدبيا في المنهج البنيوي قصيدة ( الجذوع ) للشاعر العراقي حسب الشيخ جعفر التي يقول في مطلعها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0" i="0" u="none" strike="noStrike" kern="1200" cap="none" spc="0" normalizeH="0" baseline="0" noProof="0" dirty="0">
                <a:ln>
                  <a:noFill/>
                </a:ln>
                <a:solidFill>
                  <a:prstClr val="white"/>
                </a:solidFill>
                <a:effectLst/>
                <a:uLnTx/>
                <a:uFillTx/>
                <a:latin typeface="Constantia"/>
                <a:ea typeface="+mn-ea"/>
              </a:rPr>
              <a:t>(( تحير الدرويش بين عالمين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0" i="0" u="none" strike="noStrike" kern="1200" cap="none" spc="0" normalizeH="0" baseline="0" noProof="0" dirty="0">
                <a:ln>
                  <a:noFill/>
                </a:ln>
                <a:solidFill>
                  <a:prstClr val="white"/>
                </a:solidFill>
                <a:effectLst/>
                <a:uLnTx/>
                <a:uFillTx/>
                <a:latin typeface="Constantia"/>
                <a:ea typeface="+mn-ea"/>
              </a:rPr>
              <a:t>محترق اللسان واليدين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0" i="0" u="none" strike="noStrike" kern="1200" cap="none" spc="0" normalizeH="0" baseline="0" noProof="0" dirty="0">
                <a:ln>
                  <a:noFill/>
                </a:ln>
                <a:solidFill>
                  <a:prstClr val="white"/>
                </a:solidFill>
                <a:effectLst/>
                <a:uLnTx/>
                <a:uFillTx/>
                <a:latin typeface="Constantia"/>
                <a:ea typeface="+mn-ea"/>
              </a:rPr>
              <a:t>كجذع نخلة قديم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0" i="0" u="none" strike="noStrike" kern="1200" cap="none" spc="0" normalizeH="0" baseline="0" noProof="0" dirty="0">
                <a:ln>
                  <a:noFill/>
                </a:ln>
                <a:solidFill>
                  <a:prstClr val="white"/>
                </a:solidFill>
                <a:effectLst/>
                <a:uLnTx/>
                <a:uFillTx/>
                <a:latin typeface="Constantia"/>
                <a:ea typeface="+mn-ea"/>
              </a:rPr>
              <a:t>منجرد عقيم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0" i="0" u="none" strike="noStrike" kern="1200" cap="none" spc="0" normalizeH="0" baseline="0" noProof="0" dirty="0">
                <a:ln>
                  <a:noFill/>
                </a:ln>
                <a:solidFill>
                  <a:prstClr val="white"/>
                </a:solidFill>
                <a:effectLst/>
                <a:uLnTx/>
                <a:uFillTx/>
                <a:latin typeface="Constantia"/>
                <a:ea typeface="+mn-ea"/>
              </a:rPr>
              <a:t>يشد عينيه إلى الوراء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0" i="0" u="none" strike="noStrike" kern="1200" cap="none" spc="0" normalizeH="0" baseline="0" noProof="0" dirty="0">
                <a:ln>
                  <a:noFill/>
                </a:ln>
                <a:solidFill>
                  <a:prstClr val="white"/>
                </a:solidFill>
                <a:effectLst/>
                <a:uLnTx/>
                <a:uFillTx/>
                <a:latin typeface="Constantia"/>
                <a:ea typeface="+mn-ea"/>
              </a:rPr>
              <a:t>لا شيء غير حفنة من زبد البحار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0" i="0" u="none" strike="noStrike" kern="1200" cap="none" spc="0" normalizeH="0" baseline="0" noProof="0" dirty="0">
                <a:ln>
                  <a:noFill/>
                </a:ln>
                <a:solidFill>
                  <a:prstClr val="white"/>
                </a:solidFill>
                <a:effectLst/>
                <a:uLnTx/>
                <a:uFillTx/>
                <a:latin typeface="Constantia"/>
                <a:ea typeface="+mn-ea"/>
              </a:rPr>
              <a:t>وما تثير الريح من غبار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0" i="0" u="none" strike="noStrike" kern="1200" cap="none" spc="0" normalizeH="0" baseline="0" noProof="0" dirty="0">
                <a:ln>
                  <a:noFill/>
                </a:ln>
                <a:solidFill>
                  <a:prstClr val="white"/>
                </a:solidFill>
                <a:effectLst/>
                <a:uLnTx/>
                <a:uFillTx/>
                <a:latin typeface="Constantia"/>
                <a:ea typeface="+mn-ea"/>
              </a:rPr>
              <a:t>والأرض والسماء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0" i="0" u="none" strike="noStrike" kern="1200" cap="none" spc="0" normalizeH="0" baseline="0" noProof="0" dirty="0">
                <a:ln>
                  <a:noFill/>
                </a:ln>
                <a:solidFill>
                  <a:prstClr val="white"/>
                </a:solidFill>
                <a:effectLst/>
                <a:uLnTx/>
                <a:uFillTx/>
                <a:latin typeface="Constantia"/>
                <a:ea typeface="+mn-ea"/>
              </a:rPr>
              <a:t>فالنص قائم على المقابلة بين نوعين من المكونات المتباينة المختلفة التي يمثل كل منها عالماً محدوداً ويقف الشاعر أو الدرويش أو أي شخص آخر –كما يريد النص –متحيراً بين هذين العالمين ففي الموقع يكون ( الوراء ) بكلّ ما يعينه من ماض زماني أو عالم مكاني عبارة عن لا شيء سوى ما يدخل على الوهم والأرض والسماء.</a:t>
            </a:r>
          </a:p>
        </p:txBody>
      </p:sp>
    </p:spTree>
    <p:extLst>
      <p:ext uri="{BB962C8B-B14F-4D97-AF65-F5344CB8AC3E}">
        <p14:creationId xmlns:p14="http://schemas.microsoft.com/office/powerpoint/2010/main" val="3590448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C12C4DDE-1C2B-44ED-A140-5D7CAF111CEB}"/>
              </a:ext>
            </a:extLst>
          </p:cNvPr>
          <p:cNvSpPr txBox="1"/>
          <p:nvPr/>
        </p:nvSpPr>
        <p:spPr>
          <a:xfrm>
            <a:off x="507345" y="601735"/>
            <a:ext cx="11196974" cy="5193217"/>
          </a:xfrm>
          <a:prstGeom prst="rect">
            <a:avLst/>
          </a:prstGeom>
          <a:solidFill>
            <a:srgbClr val="99FF33"/>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أما المقطع الآتي :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يشد عينه إلى الأمام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لا شيء غير كومة  من العظام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وجرة مكسورة تغور بالظلام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والأرض والسماء ))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فيكون العالم الثاني ممثلاً بـ( الأمام ) ، أيضا هو عبارة عن لا شيء سوى ما يدل على الوهم والأرض والسماء وهكذا يستمر النص الشعري متوتراً ومتحيراً بين هذين العالمين.</a:t>
            </a:r>
            <a:endPar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37234789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525043" y="483747"/>
            <a:ext cx="11161579" cy="5830314"/>
          </a:xfrm>
          <a:prstGeom prst="rect">
            <a:avLst/>
          </a:prstGeom>
          <a:solidFill>
            <a:srgbClr val="CC99FF"/>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يقول الشاعر :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 لا توقظ الصمت – ولا تعانق الدخان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ولا تحطمْ جرة الزمان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لا شيء غير حفنة من زبد البحار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وما تثير الريح من غبار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rPr>
              <a:t>وهو خاتمة قصيدته ، فالنص يعبر عن روح الحيرة والتردد في مواجهة هذا العالم المتناقض والمنقسم على نفسه إلى مصيرين مختلفين غير أن النتيجة على وفق القصيدة واحدة حتمية هي : لا شيء .</a:t>
            </a:r>
          </a:p>
        </p:txBody>
      </p:sp>
    </p:spTree>
    <p:extLst>
      <p:ext uri="{BB962C8B-B14F-4D97-AF65-F5344CB8AC3E}">
        <p14:creationId xmlns:p14="http://schemas.microsoft.com/office/powerpoint/2010/main" val="1179000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1079583" y="991092"/>
            <a:ext cx="9462564" cy="4524315"/>
          </a:xfrm>
          <a:prstGeom prst="rect">
            <a:avLst/>
          </a:prstGeom>
          <a:solidFill>
            <a:schemeClr val="accent4">
              <a:lumMod val="40000"/>
              <a:lumOff val="60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800" b="0" i="0" u="none" strike="noStrike" kern="1200" cap="none" spc="0" normalizeH="0" baseline="0" noProof="0" dirty="0">
                <a:ln>
                  <a:noFill/>
                </a:ln>
                <a:solidFill>
                  <a:prstClr val="black"/>
                </a:solidFill>
                <a:effectLst/>
                <a:uLnTx/>
                <a:uFillTx/>
                <a:latin typeface="Constantia"/>
                <a:ea typeface="+mn-ea"/>
              </a:rPr>
              <a:t>نستنتج بشكل عام أننا في التحليل البنيوي للقصيدة لم نتحدث عن خارجيات النص: مناسبة القصيدة ، حياة الشاعر وما إلى ذلك ، وانما تركز التحليل على طبيعة النص كما أن التحليل اهتم بالعلاقات بين عناصر النص ولم يبحث في معاني أجزائه بل انطلق من البنية الرئيسة ليقيس بها مختلف صور النص الشعرية . </a:t>
            </a:r>
          </a:p>
        </p:txBody>
      </p:sp>
    </p:spTree>
    <p:extLst>
      <p:ext uri="{BB962C8B-B14F-4D97-AF65-F5344CB8AC3E}">
        <p14:creationId xmlns:p14="http://schemas.microsoft.com/office/powerpoint/2010/main" val="3794864886"/>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5974" y="1026489"/>
            <a:ext cx="11722017" cy="3657599"/>
          </a:xfrm>
          <a:solidFill>
            <a:schemeClr val="bg2">
              <a:lumMod val="50000"/>
            </a:schemeClr>
          </a:solidFill>
        </p:spPr>
        <p:txBody>
          <a:bodyPr>
            <a:noAutofit/>
          </a:bodyPr>
          <a:lstStyle/>
          <a:p>
            <a:pPr algn="ctr"/>
            <a:r>
              <a:rPr lang="ar-IQ" sz="9600" dirty="0">
                <a:solidFill>
                  <a:srgbClr val="FFFF00"/>
                </a:solidFill>
              </a:rPr>
              <a:t>تطبيقات في المنهج البنيوي – نماذج من الخطاب القرآني والشعر </a:t>
            </a:r>
          </a:p>
        </p:txBody>
      </p:sp>
    </p:spTree>
    <p:extLst>
      <p:ext uri="{BB962C8B-B14F-4D97-AF65-F5344CB8AC3E}">
        <p14:creationId xmlns:p14="http://schemas.microsoft.com/office/powerpoint/2010/main" val="2832035956"/>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4CCAB08-8991-4489-B44B-32F2CB507B25}"/>
              </a:ext>
            </a:extLst>
          </p:cNvPr>
          <p:cNvSpPr txBox="1"/>
          <p:nvPr/>
        </p:nvSpPr>
        <p:spPr>
          <a:xfrm>
            <a:off x="442452" y="589934"/>
            <a:ext cx="11303164" cy="5078313"/>
          </a:xfrm>
          <a:prstGeom prst="rect">
            <a:avLst/>
          </a:prstGeom>
          <a:solidFill>
            <a:srgbClr val="00206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انّ المحلل البنيوي يركز على النص الأدبي وحده من دون أن يفرد جهده إلى ما هو خارج أسوار النصوص الأدبية فينظر الى النص على أنه نظام مبني بعلاقات عناصره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فالمنهج البنيوي أو البنيوية منهج نقدي داخلي يقارب النصوص مقاربة آنية وتتركز عنايته بالشكل والبنية والتحليل اللغوي للنص ونظام العلامات ولا يهتم بما يحيط بالنص من ظروف ومؤثرات خارج لغته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فمصطلح موت المؤلف من ركائز النقد البنيوي لان الفائدة هي تحرير النص من سلطة المؤلف.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وتعد الثنائيات الضدية من أهم الأسس وأوضحها اعتمادا في التحليلات البنيوية يضاف الى ذلك </a:t>
            </a:r>
            <a:r>
              <a:rPr kumimoji="0" lang="ar-IQ" sz="3600" b="0" i="0" u="none" strike="noStrike" kern="1200" cap="none" spc="0" normalizeH="0" baseline="0" noProof="0" dirty="0" err="1">
                <a:ln>
                  <a:noFill/>
                </a:ln>
                <a:solidFill>
                  <a:prstClr val="white"/>
                </a:solidFill>
                <a:effectLst/>
                <a:uLnTx/>
                <a:uFillTx/>
                <a:latin typeface="Constantia"/>
                <a:ea typeface="+mn-ea"/>
              </a:rPr>
              <a:t>التقابلات</a:t>
            </a:r>
            <a:r>
              <a:rPr kumimoji="0" lang="ar-IQ" sz="3600" b="0" i="0" u="none" strike="noStrike" kern="1200" cap="none" spc="0" normalizeH="0" baseline="0" noProof="0" dirty="0">
                <a:ln>
                  <a:noFill/>
                </a:ln>
                <a:solidFill>
                  <a:prstClr val="white"/>
                </a:solidFill>
                <a:effectLst/>
                <a:uLnTx/>
                <a:uFillTx/>
                <a:latin typeface="Constantia"/>
                <a:ea typeface="+mn-ea"/>
              </a:rPr>
              <a:t> </a:t>
            </a:r>
            <a:r>
              <a:rPr kumimoji="0" lang="ar-IQ" sz="3600" b="0" i="0" u="none" strike="noStrike" kern="1200" cap="none" spc="0" normalizeH="0" baseline="0" noProof="0" dirty="0" err="1">
                <a:ln>
                  <a:noFill/>
                </a:ln>
                <a:solidFill>
                  <a:prstClr val="white"/>
                </a:solidFill>
                <a:effectLst/>
                <a:uLnTx/>
                <a:uFillTx/>
                <a:latin typeface="Constantia"/>
                <a:ea typeface="+mn-ea"/>
              </a:rPr>
              <a:t>والطباقات</a:t>
            </a:r>
            <a:r>
              <a:rPr kumimoji="0" lang="ar-IQ" sz="3600" b="0" i="0" u="none" strike="noStrike" kern="1200" cap="none" spc="0" normalizeH="0" baseline="0" noProof="0" dirty="0">
                <a:ln>
                  <a:noFill/>
                </a:ln>
                <a:solidFill>
                  <a:prstClr val="white"/>
                </a:solidFill>
                <a:effectLst/>
                <a:uLnTx/>
                <a:uFillTx/>
                <a:latin typeface="Constantia"/>
                <a:ea typeface="+mn-ea"/>
              </a:rPr>
              <a:t> للكشف عن النسق او الأنساق المتحكمة في بناء النص.</a:t>
            </a:r>
          </a:p>
        </p:txBody>
      </p:sp>
    </p:spTree>
    <p:extLst>
      <p:ext uri="{BB962C8B-B14F-4D97-AF65-F5344CB8AC3E}">
        <p14:creationId xmlns:p14="http://schemas.microsoft.com/office/powerpoint/2010/main" val="4068585431"/>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141585" y="755118"/>
            <a:ext cx="11792809" cy="5693866"/>
          </a:xfrm>
          <a:prstGeom prst="rect">
            <a:avLst/>
          </a:prstGeom>
          <a:solidFill>
            <a:srgbClr val="EBA1D6"/>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فمثلا الخطاب القرآني في نموذج سورة الليل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سورة الليل</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بسم الله الرحمن الرحيم</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 وَاللَّيْلِ إِذَا يَغْشَى (1) وَالنَّهَارِ إِذَا تَجَلَّى (2) وَمَا خَلَقَ الذَّكَرَ وَالْأُنْثَى (3) إِنَّ سَعْيَكُمْ لَشَتَّى (4) فَأَمَّا مَنْ أَعْطَى وَاتَّقَى (5) وَصَدَّقَ بِالْحُسْنَى (6) فَسَنُيَسِّرُهُ لِلْيُسْرَى (7) وَأَمَّا مَنْ بَخِلَ وَاسْتَغْنَى (8) وَكَذَّبَ بِالْحُسْنَى (9) فَسَنُيَسِّرُهُ لِلْعُسْرَى (10) وَمَا يُغْنِي عَنْهُ مَالُهُ إِذَا تَرَدَّى (11) إِنَّ عَلَيْنَا لَلْهُدَى (12) وَإِنَّ لَنَا لَلْآَخِرَةَ وَالْأُولَى (13) فَأَنْذَرْتُكُمْ نَارًا تَلَظَّى (14)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تتضمن هذه السورة ثلاثة مقاطع تتآزر عضويا فيما بينها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فالمقطع الأول : يستهل بالقسم ببعض الظواهر الكونية (الليل والنهار وخلق الإنسان ذكرا وأنثى)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المقطع الثاني : يخص النص بظاهرة الإنفاق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المقطع الثالث : </a:t>
            </a:r>
            <a:r>
              <a:rPr kumimoji="0" lang="ar-IQ" sz="2800" b="1" i="0" u="none" strike="noStrike" kern="1200" cap="none" spc="0" normalizeH="0" baseline="0" noProof="0" dirty="0" err="1">
                <a:ln>
                  <a:noFill/>
                </a:ln>
                <a:solidFill>
                  <a:prstClr val="black"/>
                </a:solidFill>
                <a:effectLst/>
                <a:uLnTx/>
                <a:uFillTx/>
                <a:latin typeface="Constantia"/>
                <a:ea typeface="+mn-ea"/>
              </a:rPr>
              <a:t>يتمحض</a:t>
            </a:r>
            <a:r>
              <a:rPr kumimoji="0" lang="ar-IQ" sz="2800" b="1" i="0" u="none" strike="noStrike" kern="1200" cap="none" spc="0" normalizeH="0" baseline="0" noProof="0" dirty="0">
                <a:ln>
                  <a:noFill/>
                </a:ln>
                <a:solidFill>
                  <a:prstClr val="black"/>
                </a:solidFill>
                <a:effectLst/>
                <a:uLnTx/>
                <a:uFillTx/>
                <a:latin typeface="Constantia"/>
                <a:ea typeface="+mn-ea"/>
              </a:rPr>
              <a:t> عن الحديث عن اليوم الآخر وجزاءاته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prstClr val="black"/>
                </a:solidFill>
                <a:effectLst/>
                <a:uLnTx/>
                <a:uFillTx/>
                <a:latin typeface="Constantia"/>
                <a:ea typeface="+mn-ea"/>
              </a:rPr>
              <a:t>توجد صلة عضوية بين هذه المقاطع متمثلة بالسلوك العبادي وتفاوت الناس (إن سعيكم لشتى) في انتخاب ما هو ايجابي أو سلبي في الانفاق والبخل (فَأَمَّا مَنْ أَعْطَى وَاتَّقَى (5) وَصَدَّقَ بِالْحُسْنَى (6) فَسَنُيَسِّرُهُ لِلْيُسْرَى (7) وَأَمَّا مَنْ بَخِلَ وَاسْتَغْنَى (8) وَكَذَّبَ بِالْحُسْنَى (9) فَسَنُيَسِّرُهُ لِلْعُسْرَى (10)) </a:t>
            </a:r>
          </a:p>
        </p:txBody>
      </p:sp>
    </p:spTree>
    <p:extLst>
      <p:ext uri="{BB962C8B-B14F-4D97-AF65-F5344CB8AC3E}">
        <p14:creationId xmlns:p14="http://schemas.microsoft.com/office/powerpoint/2010/main" val="18678937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5ADB72-5413-4E14-8DA0-2BBB38C60DB7}"/>
              </a:ext>
            </a:extLst>
          </p:cNvPr>
          <p:cNvSpPr>
            <a:spLocks noGrp="1"/>
          </p:cNvSpPr>
          <p:nvPr>
            <p:ph type="title"/>
          </p:nvPr>
        </p:nvSpPr>
        <p:spPr>
          <a:xfrm>
            <a:off x="1981200" y="2420888"/>
            <a:ext cx="8305800" cy="1872208"/>
          </a:xfrm>
          <a:solidFill>
            <a:srgbClr val="ED69BE"/>
          </a:solidFill>
        </p:spPr>
        <p:txBody>
          <a:bodyPr>
            <a:normAutofit/>
          </a:bodyPr>
          <a:lstStyle/>
          <a:p>
            <a:pPr algn="ctr"/>
            <a:r>
              <a:rPr lang="ar-IQ" sz="9600" dirty="0">
                <a:solidFill>
                  <a:schemeClr val="tx1"/>
                </a:solidFill>
              </a:rPr>
              <a:t>المرحلة الرابعة</a:t>
            </a:r>
          </a:p>
        </p:txBody>
      </p:sp>
    </p:spTree>
    <p:extLst>
      <p:ext uri="{BB962C8B-B14F-4D97-AF65-F5344CB8AC3E}">
        <p14:creationId xmlns:p14="http://schemas.microsoft.com/office/powerpoint/2010/main" val="29735056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788894" y="800846"/>
            <a:ext cx="10697883" cy="4462760"/>
          </a:xfrm>
          <a:prstGeom prst="rect">
            <a:avLst/>
          </a:prstGeom>
          <a:solidFill>
            <a:srgbClr val="99CCFF"/>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800" b="0" i="0" u="none" strike="noStrike" kern="1200" cap="none" spc="0" normalizeH="0" baseline="0" noProof="0" dirty="0">
                <a:ln>
                  <a:noFill/>
                </a:ln>
                <a:solidFill>
                  <a:srgbClr val="0F6FC6">
                    <a:lumMod val="50000"/>
                  </a:srgbClr>
                </a:solidFill>
                <a:effectLst/>
                <a:uLnTx/>
                <a:uFillTx/>
                <a:latin typeface="Constantia"/>
                <a:ea typeface="+mn-ea"/>
              </a:rPr>
              <a:t>وهناك صلة عضوية بين المقطع الثاني والاخير في حديثه عن البخل ( وما يغني عنه ماله إذا تردى ) والحديث عن اليوم الآخر وجزاءاته ( النار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800" b="0" i="0" u="none" strike="noStrike" kern="1200" cap="none" spc="0" normalizeH="0" baseline="0" noProof="0" dirty="0">
                <a:ln>
                  <a:noFill/>
                </a:ln>
                <a:solidFill>
                  <a:srgbClr val="0F6FC6">
                    <a:lumMod val="50000"/>
                  </a:srgbClr>
                </a:solidFill>
                <a:effectLst/>
                <a:uLnTx/>
                <a:uFillTx/>
                <a:latin typeface="Constantia"/>
                <a:ea typeface="+mn-ea"/>
              </a:rPr>
              <a:t>ويلاحظ في النص أنّهُ قد اعتمد عنصر التقابل في صياغة الموضوع تجانسا مع الموضوعات (المقابلة)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4400" b="0" i="0" u="none" strike="noStrike" kern="1200" cap="none" spc="0" normalizeH="0" baseline="0" noProof="0" dirty="0">
              <a:ln>
                <a:noFill/>
              </a:ln>
              <a:solidFill>
                <a:srgbClr val="0F6FC6">
                  <a:lumMod val="50000"/>
                </a:srgbClr>
              </a:solidFill>
              <a:effectLst/>
              <a:uLnTx/>
              <a:uFillTx/>
              <a:latin typeface="Constantia"/>
              <a:ea typeface="+mn-ea"/>
            </a:endParaRPr>
          </a:p>
        </p:txBody>
      </p:sp>
    </p:spTree>
    <p:extLst>
      <p:ext uri="{BB962C8B-B14F-4D97-AF65-F5344CB8AC3E}">
        <p14:creationId xmlns:p14="http://schemas.microsoft.com/office/powerpoint/2010/main" val="3571443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21FE1804-0BE4-48F1-9AE0-94E1673F13BC}"/>
              </a:ext>
            </a:extLst>
          </p:cNvPr>
          <p:cNvSpPr txBox="1"/>
          <p:nvPr/>
        </p:nvSpPr>
        <p:spPr>
          <a:xfrm>
            <a:off x="1291959" y="501445"/>
            <a:ext cx="9261987" cy="5509200"/>
          </a:xfrm>
          <a:prstGeom prst="rect">
            <a:avLst/>
          </a:prstGeom>
          <a:solidFill>
            <a:srgbClr val="F54DD1"/>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white"/>
                </a:solidFill>
                <a:effectLst/>
                <a:uLnTx/>
                <a:uFillTx/>
                <a:latin typeface="Constantia"/>
                <a:ea typeface="+mn-ea"/>
              </a:rPr>
              <a:t>لقد قابل النص في المقطع الأول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white"/>
                </a:solidFill>
                <a:effectLst/>
                <a:uLnTx/>
                <a:uFillTx/>
                <a:latin typeface="Constantia"/>
                <a:ea typeface="+mn-ea"/>
              </a:rPr>
              <a:t>الليل + النهار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white"/>
                </a:solidFill>
                <a:effectLst/>
                <a:uLnTx/>
                <a:uFillTx/>
                <a:latin typeface="Constantia"/>
                <a:ea typeface="+mn-ea"/>
              </a:rPr>
              <a:t>الذكر + الأنثى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white"/>
                </a:solidFill>
                <a:effectLst/>
                <a:uLnTx/>
                <a:uFillTx/>
                <a:latin typeface="Constantia"/>
                <a:ea typeface="+mn-ea"/>
              </a:rPr>
              <a:t>في المقطع الثاني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white"/>
                </a:solidFill>
                <a:effectLst/>
                <a:uLnTx/>
                <a:uFillTx/>
                <a:latin typeface="Constantia"/>
                <a:ea typeface="+mn-ea"/>
              </a:rPr>
              <a:t>أعطى + بخل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white"/>
                </a:solidFill>
                <a:effectLst/>
                <a:uLnTx/>
                <a:uFillTx/>
                <a:latin typeface="Constantia"/>
                <a:ea typeface="+mn-ea"/>
              </a:rPr>
              <a:t>صدّق + كذّب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white"/>
                </a:solidFill>
                <a:effectLst/>
                <a:uLnTx/>
                <a:uFillTx/>
                <a:latin typeface="Constantia"/>
                <a:ea typeface="+mn-ea"/>
              </a:rPr>
              <a:t>لليسرى + للعسرى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white"/>
                </a:solidFill>
                <a:effectLst/>
                <a:uLnTx/>
                <a:uFillTx/>
                <a:latin typeface="Constantia"/>
                <a:ea typeface="+mn-ea"/>
              </a:rPr>
              <a:t>في المقطع الثالث قابل بين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white"/>
                </a:solidFill>
                <a:effectLst/>
                <a:uLnTx/>
                <a:uFillTx/>
                <a:latin typeface="Constantia"/>
                <a:ea typeface="+mn-ea"/>
              </a:rPr>
              <a:t>الآخرة + الأولى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white"/>
                </a:solidFill>
                <a:effectLst/>
                <a:uLnTx/>
                <a:uFillTx/>
                <a:latin typeface="Constantia"/>
                <a:ea typeface="+mn-ea"/>
              </a:rPr>
              <a:t>الاشقى + الاتقى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white"/>
                </a:solidFill>
                <a:effectLst/>
                <a:uLnTx/>
                <a:uFillTx/>
                <a:latin typeface="Constantia"/>
                <a:ea typeface="+mn-ea"/>
              </a:rPr>
              <a:t>يصلاها + يتجنبها </a:t>
            </a:r>
          </a:p>
        </p:txBody>
      </p:sp>
    </p:spTree>
    <p:extLst>
      <p:ext uri="{BB962C8B-B14F-4D97-AF65-F5344CB8AC3E}">
        <p14:creationId xmlns:p14="http://schemas.microsoft.com/office/powerpoint/2010/main" val="2134279749"/>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574288" y="262054"/>
            <a:ext cx="10912489" cy="6177775"/>
          </a:xfrm>
          <a:prstGeom prst="rect">
            <a:avLst/>
          </a:prstGeom>
          <a:solidFill>
            <a:srgbClr val="CC660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وخلاصة ذلك نجد سلسلة من المقابلات او المتضادات ( الثنائيات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ليل = نهار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ذكر =أنثى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أعطى =بخل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صدق =كذب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يسرى =عسرى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الأشقى =الأتقى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فضلا عن انَّ جمالية التماثل التي تجسدت  من خلال التضاد الذي اعطاه النص تسهم في جمالية الإحكام الهندسي للنص  في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فأما من أعطى + وأما من بخل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صدّق بالحسنى + كذب بالحسنى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prstClr val="black"/>
                </a:solidFill>
                <a:effectLst/>
                <a:uLnTx/>
                <a:uFillTx/>
                <a:latin typeface="Constantia"/>
                <a:ea typeface="+mn-ea"/>
              </a:rPr>
              <a:t>فسنيسره لليسرى + فنيسره للعسرى</a:t>
            </a:r>
          </a:p>
        </p:txBody>
      </p:sp>
    </p:spTree>
    <p:extLst>
      <p:ext uri="{BB962C8B-B14F-4D97-AF65-F5344CB8AC3E}">
        <p14:creationId xmlns:p14="http://schemas.microsoft.com/office/powerpoint/2010/main" val="297713938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747133" y="741556"/>
            <a:ext cx="10661950" cy="5632311"/>
          </a:xfrm>
          <a:prstGeom prst="rect">
            <a:avLst/>
          </a:prstGeom>
          <a:solidFill>
            <a:schemeClr val="accent5">
              <a:lumMod val="60000"/>
              <a:lumOff val="40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لقد اعتنى النقاد البنيويون من ناحية التنظير والتطبيق بـ( الثنائية الضدية ) واكدوا فاعلية وجودها في النص الشعري بوصفها تفجر الطاقة الشعرية في الصور والمعاني فمثلا نجد ثنائية الليل والنهار في شعر بشار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خليليَّ ما بالُ الدجى   لا تَزَحـــــــزَحُ        وما بالُ  ضوءِ الصبحِ لا يتوضَّحُ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أضلَّ الصباحُ   المستنيرُ سبيلَــــــــــهُ        أم الدهرُ ليـــــــــــلٌ  كلـُّــــــهُ ليس يبـــــــرَحُ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كأنّ الدجى زادت وما زادت الدجى        ولكن أطال الليلَ     هَمٌّ    مُـبـرِّحُ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وأيضا نجد الظلام والضياء  في شعره في قوله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كأن مثار النقع فوق رؤوسنا      وأسيافنا ليل تهاوى كواكبه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الغبار + الظلام + الليل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black"/>
                </a:solidFill>
                <a:effectLst/>
                <a:uLnTx/>
                <a:uFillTx/>
                <a:latin typeface="Constantia"/>
                <a:ea typeface="+mn-ea"/>
              </a:rPr>
              <a:t>السيوف + الضياء + الكواكب </a:t>
            </a:r>
          </a:p>
        </p:txBody>
      </p:sp>
    </p:spTree>
    <p:extLst>
      <p:ext uri="{BB962C8B-B14F-4D97-AF65-F5344CB8AC3E}">
        <p14:creationId xmlns:p14="http://schemas.microsoft.com/office/powerpoint/2010/main" val="4162728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663498" y="624468"/>
            <a:ext cx="10805531" cy="5632311"/>
          </a:xfrm>
          <a:prstGeom prst="rect">
            <a:avLst/>
          </a:prstGeom>
          <a:solidFill>
            <a:srgbClr val="00206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onstantia"/>
                <a:ea typeface="+mn-ea"/>
              </a:rPr>
              <a:t>ونجد ذلك في ثنائية ( المغادرة والاقامة ) عند أبي تمام في قوله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onstantia"/>
                <a:ea typeface="+mn-ea"/>
              </a:rPr>
              <a:t>غادرتَ أرضَهُمُ بخيلكَ في الــوغى           و كأنّ أمنَــعَــــها لهـــا مِـــضـــمــــــــارُ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onstantia"/>
                <a:ea typeface="+mn-ea"/>
              </a:rPr>
              <a:t> و أقــــــمْــــــتَ فــيــهــا وادعاً مــتـــــمهِّـلاً           حــــــــتّـــــى ظــــــــنَـــــــنّـــــا أنَّـــهـــا لــك دارُ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onstantia"/>
                <a:ea typeface="+mn-ea"/>
              </a:rPr>
              <a:t>و أرى الريـــاض حــواملا ومطافـلاً         مذ كنتَ فيها والسحابُ عــشارُ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onstantia"/>
                <a:ea typeface="+mn-ea"/>
              </a:rPr>
              <a:t>أيـــــامـــــنـــــا مـــــصـــــقـــــولـــــة أطــرافُــــــــــــهـــا          بــــــك والـــــلـــــيــــــالي كلّـــــــها أســــــحـــــــــارُ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onstantia"/>
                <a:ea typeface="+mn-ea"/>
              </a:rPr>
              <a:t>فالتضاد ( غادرت = وأقمت ) فالصورة تتضمن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onstantia"/>
                <a:ea typeface="+mn-ea"/>
              </a:rPr>
              <a:t>حرب = سلام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onstantia"/>
                <a:ea typeface="+mn-ea"/>
              </a:rPr>
              <a:t>قتل = حياة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onstantia"/>
                <a:ea typeface="+mn-ea"/>
              </a:rPr>
              <a:t>الاندثار = الانبعاث</a:t>
            </a:r>
          </a:p>
        </p:txBody>
      </p:sp>
    </p:spTree>
    <p:extLst>
      <p:ext uri="{BB962C8B-B14F-4D97-AF65-F5344CB8AC3E}">
        <p14:creationId xmlns:p14="http://schemas.microsoft.com/office/powerpoint/2010/main" val="66196519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C096BE-92FF-4A90-B366-CB18FFC01E5A}"/>
              </a:ext>
            </a:extLst>
          </p:cNvPr>
          <p:cNvSpPr>
            <a:spLocks noGrp="1"/>
          </p:cNvSpPr>
          <p:nvPr>
            <p:ph type="title"/>
          </p:nvPr>
        </p:nvSpPr>
        <p:spPr>
          <a:xfrm>
            <a:off x="609600" y="780584"/>
            <a:ext cx="10972800" cy="1326996"/>
          </a:xfrm>
          <a:solidFill>
            <a:schemeClr val="bg2">
              <a:lumMod val="75000"/>
            </a:schemeClr>
          </a:solidFill>
        </p:spPr>
        <p:txBody>
          <a:bodyPr>
            <a:noAutofit/>
          </a:bodyPr>
          <a:lstStyle/>
          <a:p>
            <a:pPr algn="ctr"/>
            <a:r>
              <a:rPr lang="ar-IQ" sz="8000" dirty="0">
                <a:solidFill>
                  <a:schemeClr val="tx1"/>
                </a:solidFill>
              </a:rPr>
              <a:t>المنهج الأسلوبي</a:t>
            </a:r>
          </a:p>
        </p:txBody>
      </p:sp>
      <p:sp>
        <p:nvSpPr>
          <p:cNvPr id="3" name="عنصر نائب للمحتوى 2">
            <a:extLst>
              <a:ext uri="{FF2B5EF4-FFF2-40B4-BE49-F238E27FC236}">
                <a16:creationId xmlns:a16="http://schemas.microsoft.com/office/drawing/2014/main" id="{3D8A1AEC-814A-4412-B504-C417573E8F0B}"/>
              </a:ext>
            </a:extLst>
          </p:cNvPr>
          <p:cNvSpPr>
            <a:spLocks noGrp="1"/>
          </p:cNvSpPr>
          <p:nvPr>
            <p:ph idx="1"/>
          </p:nvPr>
        </p:nvSpPr>
        <p:spPr>
          <a:xfrm>
            <a:off x="554539" y="2341756"/>
            <a:ext cx="11027861" cy="4259622"/>
          </a:xfrm>
          <a:solidFill>
            <a:schemeClr val="accent1">
              <a:lumMod val="75000"/>
            </a:schemeClr>
          </a:solidFill>
        </p:spPr>
        <p:txBody>
          <a:bodyPr>
            <a:noAutofit/>
          </a:bodyPr>
          <a:lstStyle/>
          <a:p>
            <a:pPr algn="justLow" rtl="1">
              <a:lnSpc>
                <a:spcPct val="115000"/>
              </a:lnSpc>
              <a:spcAft>
                <a:spcPts val="1000"/>
              </a:spcAft>
            </a:pP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إنَّ مصطلح الأسلوب في تأصيله اللغوي يعني الطريق والوجه والمذهب، والأسلوب هو استخدام الكاتب لأدوات تعبيرية من أجل غايات أدبية.</a:t>
            </a:r>
          </a:p>
          <a:p>
            <a:pPr algn="justLow" rtl="1">
              <a:lnSpc>
                <a:spcPct val="115000"/>
              </a:lnSpc>
              <a:spcAft>
                <a:spcPts val="1000"/>
              </a:spcAft>
            </a:pP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فالتعبير عن الفكرة لا يتم إلا بواسطة اللغة ، ولكل كاتب لغته ، فالأسلوب هو الرجل  عند ( </a:t>
            </a:r>
            <a:r>
              <a:rPr lang="ar-IQ" sz="32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بيفون</a:t>
            </a: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 .</a:t>
            </a:r>
          </a:p>
          <a:p>
            <a:pPr algn="justLow" rtl="1">
              <a:lnSpc>
                <a:spcPct val="115000"/>
              </a:lnSpc>
              <a:spcAft>
                <a:spcPts val="1000"/>
              </a:spcAft>
            </a:pP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مكونات الأسلوب تبدأ من </a:t>
            </a:r>
            <a:r>
              <a:rPr lang="ar-IQ" sz="32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الإختيار</a:t>
            </a:r>
            <a:r>
              <a:rPr lang="ar-IQ" sz="32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وتنتهي بألفاظ وهذه عناصره : الكلمة والجملة والصورة والفقرة والعبارة .</a:t>
            </a:r>
          </a:p>
          <a:p>
            <a:pPr algn="justLow" rtl="1">
              <a:lnSpc>
                <a:spcPct val="115000"/>
              </a:lnSpc>
              <a:spcAft>
                <a:spcPts val="1000"/>
              </a:spcAft>
            </a:pPr>
            <a:endPar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344105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663498" y="624468"/>
            <a:ext cx="10805531" cy="5632311"/>
          </a:xfrm>
          <a:prstGeom prst="rect">
            <a:avLst/>
          </a:prstGeom>
          <a:solidFill>
            <a:schemeClr val="accent5"/>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1" i="0" u="none" strike="noStrike" kern="1200" cap="none" spc="0" normalizeH="0" baseline="0" noProof="0" dirty="0">
                <a:ln>
                  <a:noFill/>
                </a:ln>
                <a:effectLst/>
                <a:uLnTx/>
                <a:uFillTx/>
                <a:latin typeface="Constantia"/>
                <a:ea typeface="+mn-ea"/>
              </a:rPr>
              <a:t>أما الأسلوبية فهي لفظة مؤلفة من جزأين : كلمة ( أسلوب ) تتبعها لاحقة في ياء النسب ( </a:t>
            </a:r>
            <a:r>
              <a:rPr kumimoji="0" lang="ar-IQ" sz="3200" b="1" i="0" u="none" strike="noStrike" kern="1200" cap="none" spc="0" normalizeH="0" baseline="0" noProof="0" dirty="0" err="1">
                <a:ln>
                  <a:noFill/>
                </a:ln>
                <a:effectLst/>
                <a:uLnTx/>
                <a:uFillTx/>
                <a:latin typeface="Constantia"/>
                <a:ea typeface="+mn-ea"/>
              </a:rPr>
              <a:t>يَّة</a:t>
            </a:r>
            <a:r>
              <a:rPr kumimoji="0" lang="ar-IQ" sz="3200" b="1" i="0" u="none" strike="noStrike" kern="1200" cap="none" spc="0" normalizeH="0" baseline="0" noProof="0" dirty="0">
                <a:ln>
                  <a:noFill/>
                </a:ln>
                <a:effectLst/>
                <a:uLnTx/>
                <a:uFillTx/>
                <a:latin typeface="Constantia"/>
                <a:ea typeface="+mn-ea"/>
              </a:rPr>
              <a:t> ) وهذه اللاحقة تعني الانتساب الى مجال العلم والاتصاف بخصائصه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1" i="0" u="none" strike="noStrike" kern="1200" cap="none" spc="0" normalizeH="0" baseline="0" noProof="0" dirty="0">
                <a:ln>
                  <a:noFill/>
                </a:ln>
                <a:effectLst/>
                <a:uLnTx/>
                <a:uFillTx/>
                <a:latin typeface="Constantia"/>
                <a:ea typeface="+mn-ea"/>
              </a:rPr>
              <a:t>فالتعريف اللغوي للأسلوبية هو الانتساب الى علم الأسلوب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1" i="0" u="none" strike="noStrike" kern="1200" cap="none" spc="0" normalizeH="0" baseline="0" noProof="0" dirty="0">
                <a:ln>
                  <a:noFill/>
                </a:ln>
                <a:effectLst/>
                <a:uLnTx/>
                <a:uFillTx/>
                <a:latin typeface="Constantia"/>
                <a:ea typeface="+mn-ea"/>
              </a:rPr>
              <a:t>إذاً الأسلوبية هي(( تحليل لغوي موضوعه الأسلوب وشرطه الموضوعية وركيزته الألسنية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1" i="0" u="none" strike="noStrike" kern="1200" cap="none" spc="0" normalizeH="0" baseline="0" noProof="0" dirty="0">
                <a:ln>
                  <a:noFill/>
                </a:ln>
                <a:effectLst/>
                <a:uLnTx/>
                <a:uFillTx/>
                <a:latin typeface="Constantia"/>
                <a:ea typeface="+mn-ea"/>
              </a:rPr>
              <a:t>فالظاهرة الأسلوبية نوع خاص من الظاهرة اللغوية تميز لغة الأدب عن الاستعمال العادي للغة كما يرى الدكتور شكري عياد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1" i="0" u="none" strike="noStrike" kern="1200" cap="none" spc="0" normalizeH="0" baseline="0" noProof="0" dirty="0">
                <a:ln>
                  <a:noFill/>
                </a:ln>
                <a:effectLst/>
                <a:uLnTx/>
                <a:uFillTx/>
                <a:latin typeface="Constantia"/>
                <a:ea typeface="+mn-ea"/>
              </a:rPr>
              <a:t>وقد حددها الدكتور عبد السلام </a:t>
            </a:r>
            <a:r>
              <a:rPr kumimoji="0" lang="ar-IQ" sz="3200" b="1" i="0" u="none" strike="noStrike" kern="1200" cap="none" spc="0" normalizeH="0" baseline="0" noProof="0" dirty="0" err="1">
                <a:ln>
                  <a:noFill/>
                </a:ln>
                <a:effectLst/>
                <a:uLnTx/>
                <a:uFillTx/>
                <a:latin typeface="Constantia"/>
                <a:ea typeface="+mn-ea"/>
              </a:rPr>
              <a:t>المسدي</a:t>
            </a:r>
            <a:r>
              <a:rPr kumimoji="0" lang="ar-IQ" sz="3200" b="1" i="0" u="none" strike="noStrike" kern="1200" cap="none" spc="0" normalizeH="0" baseline="0" noProof="0" dirty="0">
                <a:ln>
                  <a:noFill/>
                </a:ln>
                <a:effectLst/>
                <a:uLnTx/>
                <a:uFillTx/>
                <a:latin typeface="Constantia"/>
                <a:ea typeface="+mn-ea"/>
              </a:rPr>
              <a:t> بدراسة الخصائص اللغوية التي يتحول الخطاب بموجبها عن سياقه الإخباري الى وظيفته التأثيرية والجمالية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1" i="0" u="none" strike="noStrike" kern="1200" cap="none" spc="0" normalizeH="0" baseline="0" noProof="0" dirty="0">
                <a:ln>
                  <a:noFill/>
                </a:ln>
                <a:effectLst/>
                <a:uLnTx/>
                <a:uFillTx/>
                <a:latin typeface="Constantia"/>
                <a:ea typeface="+mn-ea"/>
              </a:rPr>
              <a:t>فمهمة الباحث الأسلوبي هي التركيز على العبارات اللافتة في النص والتكرار والاستعارات وغيرها من الانحرافات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4000" b="0" i="0" u="none" strike="noStrike" kern="1200" cap="none" spc="0" normalizeH="0" baseline="0" noProof="0" dirty="0">
              <a:ln>
                <a:noFill/>
              </a:ln>
              <a:solidFill>
                <a:srgbClr val="FFFF00"/>
              </a:solidFill>
              <a:effectLst/>
              <a:uLnTx/>
              <a:uFillTx/>
              <a:latin typeface="Constantia"/>
              <a:ea typeface="+mn-ea"/>
            </a:endParaRPr>
          </a:p>
        </p:txBody>
      </p:sp>
    </p:spTree>
    <p:extLst>
      <p:ext uri="{BB962C8B-B14F-4D97-AF65-F5344CB8AC3E}">
        <p14:creationId xmlns:p14="http://schemas.microsoft.com/office/powerpoint/2010/main" val="311620055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663498" y="624468"/>
            <a:ext cx="10805531" cy="5878532"/>
          </a:xfrm>
          <a:prstGeom prst="rect">
            <a:avLst/>
          </a:prstGeom>
          <a:solidFill>
            <a:schemeClr val="accent3">
              <a:lumMod val="50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srgbClr val="FFFF00"/>
                </a:solidFill>
                <a:effectLst/>
                <a:uLnTx/>
                <a:uFillTx/>
                <a:latin typeface="Constantia"/>
                <a:ea typeface="+mn-ea"/>
              </a:rPr>
              <a:t>فتقوم الاسلوبية على أسس عملية هي:  المبدع (المخاطِب)  والمتلقي (المخاطَب)  والنص أو الخطاب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srgbClr val="FFFF00"/>
                </a:solidFill>
                <a:effectLst/>
                <a:uLnTx/>
                <a:uFillTx/>
                <a:latin typeface="Constantia"/>
                <a:ea typeface="+mn-ea"/>
              </a:rPr>
              <a:t>فالمبدع + النص = علاقة أسرية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srgbClr val="FFFF00"/>
                </a:solidFill>
                <a:effectLst/>
                <a:uLnTx/>
                <a:uFillTx/>
                <a:latin typeface="Constantia"/>
                <a:ea typeface="+mn-ea"/>
              </a:rPr>
              <a:t>والمبدع + النص = علاقة بنوة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srgbClr val="FFFF00"/>
                </a:solidFill>
                <a:effectLst/>
                <a:uLnTx/>
                <a:uFillTx/>
                <a:latin typeface="Constantia"/>
                <a:ea typeface="+mn-ea"/>
              </a:rPr>
              <a:t>وكلا العلاقتين في موضع الايجاب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srgbClr val="FFFF00"/>
                </a:solidFill>
                <a:effectLst/>
                <a:uLnTx/>
                <a:uFillTx/>
                <a:latin typeface="Constantia"/>
                <a:ea typeface="+mn-ea"/>
              </a:rPr>
              <a:t>واحيانا تكون في موضع السلب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srgbClr val="FFFF00"/>
                </a:solidFill>
                <a:effectLst/>
                <a:uLnTx/>
                <a:uFillTx/>
                <a:latin typeface="Constantia"/>
                <a:ea typeface="+mn-ea"/>
              </a:rPr>
              <a:t>اذا كان المبدع + النص = غربة وانقطاع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srgbClr val="FFFF00"/>
                </a:solidFill>
                <a:effectLst/>
                <a:uLnTx/>
                <a:uFillTx/>
                <a:latin typeface="Constantia"/>
                <a:ea typeface="+mn-ea"/>
              </a:rPr>
              <a:t>أو اذا كان المبدع + النص = الانفراد والوحشة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srgbClr val="FFFF00"/>
                </a:solidFill>
                <a:effectLst/>
                <a:uLnTx/>
                <a:uFillTx/>
                <a:latin typeface="Constantia"/>
                <a:ea typeface="+mn-ea"/>
              </a:rPr>
              <a:t>والاسلوب يشكل قوة ضاغطة يسلطها المتكلم على المخاطَب وهي تحدد ماهية الاسلوب في تحقيق العملية الابداعية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srgbClr val="FFFF00"/>
                </a:solidFill>
                <a:effectLst/>
                <a:uLnTx/>
                <a:uFillTx/>
                <a:latin typeface="Constantia"/>
                <a:ea typeface="+mn-ea"/>
              </a:rPr>
              <a:t>1-فكرة التأثير التي نبعث منها الخطاب البلاغي ويكمن هذا التأثير في الإقناع باعتباره شحنة منطقية وفي الإمتاع باعتباره قنطرة الى المواصفات العاطفية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1" i="0" u="none" strike="noStrike" kern="1200" cap="none" spc="0" normalizeH="0" baseline="0" noProof="0" dirty="0">
                <a:ln>
                  <a:noFill/>
                </a:ln>
                <a:solidFill>
                  <a:srgbClr val="FFFF00"/>
                </a:solidFill>
                <a:effectLst/>
                <a:uLnTx/>
                <a:uFillTx/>
                <a:latin typeface="Constantia"/>
                <a:ea typeface="+mn-ea"/>
              </a:rPr>
              <a:t>2-فكرة الإثارة التي يحرك بها المبدع الانفعالات الجديدة المسببة عن الطاقة الفكرية والعاطفية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4000" b="0" i="0" u="none" strike="noStrike" kern="1200" cap="none" spc="0" normalizeH="0" baseline="0" noProof="0" dirty="0">
              <a:ln>
                <a:noFill/>
              </a:ln>
              <a:solidFill>
                <a:srgbClr val="FFFF00"/>
              </a:solidFill>
              <a:effectLst/>
              <a:uLnTx/>
              <a:uFillTx/>
              <a:latin typeface="Constantia"/>
              <a:ea typeface="+mn-ea"/>
            </a:endParaRPr>
          </a:p>
        </p:txBody>
      </p:sp>
    </p:spTree>
    <p:extLst>
      <p:ext uri="{BB962C8B-B14F-4D97-AF65-F5344CB8AC3E}">
        <p14:creationId xmlns:p14="http://schemas.microsoft.com/office/powerpoint/2010/main" val="316031499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663498" y="624468"/>
            <a:ext cx="10805531" cy="5139869"/>
          </a:xfrm>
          <a:prstGeom prst="rect">
            <a:avLst/>
          </a:prstGeom>
          <a:solidFill>
            <a:schemeClr val="accent3">
              <a:lumMod val="60000"/>
              <a:lumOff val="40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accent1">
                    <a:lumMod val="50000"/>
                  </a:schemeClr>
                </a:solidFill>
                <a:effectLst/>
                <a:uLnTx/>
                <a:uFillTx/>
                <a:latin typeface="Constantia"/>
                <a:ea typeface="+mn-ea"/>
              </a:rPr>
              <a:t>فالنص الإبداعي مدونة كلامية تحدث في زمان ومكان معنيين تهدف الى التواصل والتفاعل وإقامة العلاقات الاجتماعية والنص مغلق شكلا متوالد دلالة من أحداث تاريخية ونفسانية ولغوية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accent1">
                    <a:lumMod val="50000"/>
                  </a:schemeClr>
                </a:solidFill>
                <a:effectLst/>
                <a:uLnTx/>
                <a:uFillTx/>
                <a:latin typeface="Constantia"/>
                <a:ea typeface="+mn-ea"/>
              </a:rPr>
              <a:t>وعند تقسيم الكلام أو الخطاب في نظامه اللغوي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accent1">
                    <a:lumMod val="50000"/>
                  </a:schemeClr>
                </a:solidFill>
                <a:effectLst/>
                <a:uLnTx/>
                <a:uFillTx/>
                <a:latin typeface="Constantia"/>
                <a:ea typeface="+mn-ea"/>
              </a:rPr>
              <a:t>1-اللغة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accent1">
                    <a:lumMod val="50000"/>
                  </a:schemeClr>
                </a:solidFill>
                <a:effectLst/>
                <a:uLnTx/>
                <a:uFillTx/>
                <a:latin typeface="Constantia"/>
                <a:ea typeface="+mn-ea"/>
              </a:rPr>
              <a:t>2-الكلام : ويشمل أ-الخطاب العادي النفعي ب- الخطاب الأدبي الفني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accent1">
                    <a:lumMod val="50000"/>
                  </a:schemeClr>
                </a:solidFill>
                <a:effectLst/>
                <a:uLnTx/>
                <a:uFillTx/>
                <a:latin typeface="Constantia"/>
                <a:ea typeface="+mn-ea"/>
              </a:rPr>
              <a:t>ومن هنا يكمن عمل الأسلوبية الذي ينحصر في الخطاب الأدبي أو النص الأدبي الفني.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accent1">
                    <a:lumMod val="50000"/>
                  </a:schemeClr>
                </a:solidFill>
                <a:effectLst/>
                <a:uLnTx/>
                <a:uFillTx/>
                <a:latin typeface="Constantia"/>
                <a:ea typeface="+mn-ea"/>
              </a:rPr>
              <a:t>وهي تبحث عن الانحرافات أو العدول أو العناصر المفاجئة أو الخروج عن المألوف.</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4000" b="0" i="0" u="none" strike="noStrike" kern="1200" cap="none" spc="0" normalizeH="0" baseline="0" noProof="0" dirty="0">
              <a:ln>
                <a:noFill/>
              </a:ln>
              <a:solidFill>
                <a:srgbClr val="FFFF00"/>
              </a:solidFill>
              <a:effectLst/>
              <a:uLnTx/>
              <a:uFillTx/>
              <a:latin typeface="Constantia"/>
              <a:ea typeface="+mn-ea"/>
            </a:endParaRPr>
          </a:p>
        </p:txBody>
      </p:sp>
    </p:spTree>
    <p:extLst>
      <p:ext uri="{BB962C8B-B14F-4D97-AF65-F5344CB8AC3E}">
        <p14:creationId xmlns:p14="http://schemas.microsoft.com/office/powerpoint/2010/main" val="226870043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373566" y="624467"/>
            <a:ext cx="11519210" cy="6124754"/>
          </a:xfrm>
          <a:prstGeom prst="rect">
            <a:avLst/>
          </a:prstGeom>
          <a:solidFill>
            <a:srgbClr val="996633"/>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FFCC"/>
                </a:solidFill>
                <a:effectLst/>
                <a:uLnTx/>
                <a:uFillTx/>
                <a:latin typeface="Constantia"/>
                <a:ea typeface="+mn-ea"/>
              </a:rPr>
              <a:t>أما عن صلتها بعلوم اللغة والبلاغة والنقد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FFCC"/>
                </a:solidFill>
                <a:effectLst/>
                <a:uLnTx/>
                <a:uFillTx/>
                <a:latin typeface="Constantia"/>
                <a:ea typeface="+mn-ea"/>
              </a:rPr>
              <a:t>فالأسلوبية تجمع بين وظيفتي علم اللغة والنقد الأدبي أي انها الجسر الذي يربط بين اللغة والنقد أو بين الوصف والتقويم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FFCC"/>
                </a:solidFill>
                <a:effectLst/>
                <a:uLnTx/>
                <a:uFillTx/>
                <a:latin typeface="Constantia"/>
                <a:ea typeface="+mn-ea"/>
              </a:rPr>
              <a:t>فالبلاغة علم معياري تقويمي وتعليمي يسعى الى خلق الابداع في حين أنَّ الاسلوبية علم ينفي عن نفسه المعيارية ويعزف عن ارسال الاحكام التقويمية، ليس له غاية تعليمية بل يعلل للظاهرة الابداعية بعد أن تقرّر وجودها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FFCC"/>
                </a:solidFill>
                <a:effectLst/>
                <a:uLnTx/>
                <a:uFillTx/>
                <a:latin typeface="Constantia"/>
                <a:ea typeface="+mn-ea"/>
              </a:rPr>
              <a:t>والاسلوبية مدرسة لغوية لسانية تعالج النص الأدبي من خلال عناصره ومقوماته الفنية وأدواته الابداعية متخذة من البلاغة واللغة جسراً تصف به النص الأدبي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FFCC"/>
                </a:solidFill>
                <a:effectLst/>
                <a:uLnTx/>
                <a:uFillTx/>
                <a:latin typeface="Constantia"/>
                <a:ea typeface="+mn-ea"/>
              </a:rPr>
              <a:t>فالدراسة الاسلوبية عملية نقدية وبعض النقاد اعتبرها منهجا نقديا شاملا والبعض الاخر رفض أن تكون منهجا شاملا لأن في النقد بعض ما في الاسلوبية وزيادة، وفي الاسلوبية ما في النقد إلا بعضه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FFCC"/>
                </a:solidFill>
                <a:effectLst/>
                <a:uLnTx/>
                <a:uFillTx/>
                <a:latin typeface="Constantia"/>
                <a:ea typeface="+mn-ea"/>
              </a:rPr>
              <a:t>وخلاصة القول ان الاسلوبية تكتفي بتقرير الظواهر الصوتية والدلالية والتركيبية والإيقاعية.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4000" b="0" i="0" u="none" strike="noStrike" kern="1200" cap="none" spc="0" normalizeH="0" baseline="0" noProof="0" dirty="0">
              <a:ln>
                <a:noFill/>
              </a:ln>
              <a:solidFill>
                <a:srgbClr val="FFFF00"/>
              </a:solidFill>
              <a:effectLst/>
              <a:uLnTx/>
              <a:uFillTx/>
              <a:latin typeface="Constantia"/>
              <a:ea typeface="+mn-ea"/>
            </a:endParaRPr>
          </a:p>
        </p:txBody>
      </p:sp>
    </p:spTree>
    <p:extLst>
      <p:ext uri="{BB962C8B-B14F-4D97-AF65-F5344CB8AC3E}">
        <p14:creationId xmlns:p14="http://schemas.microsoft.com/office/powerpoint/2010/main" val="182688663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81200" y="764704"/>
            <a:ext cx="8229600" cy="1368152"/>
          </a:xfrm>
          <a:solidFill>
            <a:srgbClr val="FF0000"/>
          </a:solidFill>
        </p:spPr>
        <p:txBody>
          <a:bodyPr>
            <a:noAutofit/>
          </a:bodyPr>
          <a:lstStyle/>
          <a:p>
            <a:pPr algn="ctr"/>
            <a:r>
              <a:rPr lang="ar-IQ" sz="8000" dirty="0">
                <a:solidFill>
                  <a:schemeClr val="bg1"/>
                </a:solidFill>
              </a:rPr>
              <a:t>التطبيقات الأدبية</a:t>
            </a:r>
          </a:p>
        </p:txBody>
      </p:sp>
      <p:sp>
        <p:nvSpPr>
          <p:cNvPr id="3" name="عنصر نائب للمحتوى 2"/>
          <p:cNvSpPr>
            <a:spLocks noGrp="1"/>
          </p:cNvSpPr>
          <p:nvPr>
            <p:ph idx="1"/>
          </p:nvPr>
        </p:nvSpPr>
        <p:spPr>
          <a:xfrm>
            <a:off x="1981200" y="2564904"/>
            <a:ext cx="8229600" cy="3024336"/>
          </a:xfrm>
          <a:solidFill>
            <a:schemeClr val="tx2">
              <a:lumMod val="60000"/>
              <a:lumOff val="40000"/>
            </a:schemeClr>
          </a:solidFill>
        </p:spPr>
        <p:txBody>
          <a:bodyPr>
            <a:normAutofit/>
          </a:bodyPr>
          <a:lstStyle/>
          <a:p>
            <a:pPr algn="ctr"/>
            <a:r>
              <a:rPr lang="ar-IQ" sz="6000" dirty="0"/>
              <a:t>مدرِّسة المادة:</a:t>
            </a:r>
          </a:p>
          <a:p>
            <a:pPr algn="ctr"/>
            <a:r>
              <a:rPr lang="ar-IQ" sz="6000" dirty="0"/>
              <a:t>م. رؤى عبد الامير رحمة</a:t>
            </a:r>
          </a:p>
        </p:txBody>
      </p:sp>
    </p:spTree>
    <p:extLst>
      <p:ext uri="{BB962C8B-B14F-4D97-AF65-F5344CB8AC3E}">
        <p14:creationId xmlns:p14="http://schemas.microsoft.com/office/powerpoint/2010/main" val="2399874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351263" y="183996"/>
            <a:ext cx="11552664" cy="6611398"/>
          </a:xfrm>
          <a:prstGeom prst="rect">
            <a:avLst/>
          </a:prstGeom>
          <a:solidFill>
            <a:srgbClr val="FF00FF"/>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800" b="0" i="0" u="none" strike="noStrike" kern="1200" cap="none" spc="0" normalizeH="0" baseline="0" noProof="0" dirty="0">
                <a:ln>
                  <a:noFill/>
                </a:ln>
                <a:effectLst/>
                <a:uLnTx/>
                <a:uFillTx/>
                <a:latin typeface="Constantia"/>
                <a:ea typeface="+mn-ea"/>
              </a:rPr>
              <a:t>تطبيقات في المنهج الأسلوبي – نماذج من القرآن والشعر والنثر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4800" b="0" i="0" u="none" strike="noStrike" kern="1200" cap="none" spc="0" normalizeH="0" baseline="0" noProof="0" dirty="0">
              <a:ln>
                <a:noFill/>
              </a:ln>
              <a:effectLst/>
              <a:uLnTx/>
              <a:uFillTx/>
              <a:latin typeface="Constantia"/>
              <a:ea typeface="+mn-ea"/>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bg1"/>
                </a:solidFill>
                <a:effectLst/>
                <a:uLnTx/>
                <a:uFillTx/>
                <a:latin typeface="Constantia"/>
                <a:ea typeface="+mn-ea"/>
              </a:rPr>
              <a:t>لو وقفنا عند ظاهرة التكرار كونها نمطاً أسلوبيا صوتيا يتصل بالذات المبدعة من موقفها واختيارها أسلوبا ما وله اتصال بالمتلقي من حيث تجاوبه مع هذه الظاهرة التي يلح عليها المتكلم/ الباث ، نجد تلك الجمالية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bg1"/>
                </a:solidFill>
                <a:effectLst/>
                <a:uLnTx/>
                <a:uFillTx/>
                <a:latin typeface="Constantia"/>
                <a:ea typeface="+mn-ea"/>
              </a:rPr>
              <a:t>فمثلا لو وقفنا في الخطاب القرآني مثل سورة الانشراح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bg1"/>
                </a:solidFill>
                <a:effectLst/>
                <a:uLnTx/>
                <a:uFillTx/>
                <a:latin typeface="Constantia"/>
                <a:ea typeface="+mn-ea"/>
              </a:rPr>
              <a:t>( أَلَمْ نَشْرَحْ لَكَ صَدْرَكَ (1) وَوَضَعْنَا عَنْكَ وِزْرَكَ (2) الَّذِي أَنْقَضَ ظَهْرَكَ (3) وَرَفَعْنَا لَكَ ذِكْرَكَ (4) فَإِنَّ مَعَ الْعُسْرِ يُسْرًا (5) إِنَّ مَعَ الْعُسْرِ يُسْرًا (6) فَإِذَا فَرَغْتَ فَانْصَبْ (7) وَإِلَى رَبِّكَ فَارْغَبْ (8)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bg1"/>
                </a:solidFill>
                <a:effectLst/>
                <a:uLnTx/>
                <a:uFillTx/>
                <a:latin typeface="Constantia"/>
                <a:ea typeface="+mn-ea"/>
              </a:rPr>
              <a:t>في تكرار عبارة ( فَإِنَّ مَعَ الْعُسْرِ يُسْرًا (5) إِنَّ مَعَ الْعُسْرِ يُسْرًا ) الدالة على انفراج الشدائد فاليسر يرتبط  بالانشراح الذي بدأته السورة ( ألم نشرح لك صدرك ) </a:t>
            </a:r>
          </a:p>
        </p:txBody>
      </p:sp>
    </p:spTree>
    <p:extLst>
      <p:ext uri="{BB962C8B-B14F-4D97-AF65-F5344CB8AC3E}">
        <p14:creationId xmlns:p14="http://schemas.microsoft.com/office/powerpoint/2010/main" val="36316487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663498" y="624468"/>
            <a:ext cx="10805531" cy="5878532"/>
          </a:xfrm>
          <a:prstGeom prst="rect">
            <a:avLst/>
          </a:prstGeom>
          <a:solidFill>
            <a:srgbClr val="0070C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800" b="0" i="0" u="none" strike="noStrike" kern="1200" cap="none" spc="0" normalizeH="0" baseline="0" noProof="0" dirty="0">
                <a:ln>
                  <a:noFill/>
                </a:ln>
                <a:solidFill>
                  <a:schemeClr val="bg1"/>
                </a:solidFill>
                <a:effectLst/>
                <a:uLnTx/>
                <a:uFillTx/>
                <a:latin typeface="Constantia"/>
                <a:ea typeface="+mn-ea"/>
              </a:rPr>
              <a:t>واحيانا نجد تكرار جملة الاستفهام مثلا ( ولقد تركناها آية فهل من مدكر )( القمر / 15 )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800" b="0" i="0" u="none" strike="noStrike" kern="1200" cap="none" spc="0" normalizeH="0" baseline="0" noProof="0" dirty="0">
                <a:ln>
                  <a:noFill/>
                </a:ln>
                <a:solidFill>
                  <a:schemeClr val="bg1"/>
                </a:solidFill>
                <a:effectLst/>
                <a:uLnTx/>
                <a:uFillTx/>
                <a:latin typeface="Constantia"/>
                <a:ea typeface="+mn-ea"/>
              </a:rPr>
              <a:t>( ولقد يسرنا القرآن للذكر فهل من مدكر ) (القمر / 17 و22و32 و40 )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800" b="0" i="0" u="none" strike="noStrike" kern="1200" cap="none" spc="0" normalizeH="0" baseline="0" noProof="0" dirty="0">
                <a:ln>
                  <a:noFill/>
                </a:ln>
                <a:solidFill>
                  <a:schemeClr val="bg1"/>
                </a:solidFill>
                <a:effectLst/>
                <a:uLnTx/>
                <a:uFillTx/>
                <a:latin typeface="Constantia"/>
                <a:ea typeface="+mn-ea"/>
              </a:rPr>
              <a:t>فالملمح الأسلوبي في هذا التكرار انَّ هذا الاستفهام انكاري لا يراد منه جواب جاء للتهويل والاتعاظ بما حل بالأقوام الكافرة والمكذبة لرسل الله.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4000" b="0" i="0" u="none" strike="noStrike" kern="1200" cap="none" spc="0" normalizeH="0" baseline="0" noProof="0" dirty="0">
              <a:ln>
                <a:noFill/>
              </a:ln>
              <a:solidFill>
                <a:srgbClr val="FFFF00"/>
              </a:solidFill>
              <a:effectLst/>
              <a:uLnTx/>
              <a:uFillTx/>
              <a:latin typeface="Constantia"/>
              <a:ea typeface="+mn-ea"/>
            </a:endParaRPr>
          </a:p>
        </p:txBody>
      </p:sp>
    </p:spTree>
    <p:extLst>
      <p:ext uri="{BB962C8B-B14F-4D97-AF65-F5344CB8AC3E}">
        <p14:creationId xmlns:p14="http://schemas.microsoft.com/office/powerpoint/2010/main" val="236460856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663498" y="624468"/>
            <a:ext cx="10805531" cy="5447645"/>
          </a:xfrm>
          <a:prstGeom prst="rect">
            <a:avLst/>
          </a:prstGeom>
          <a:solidFill>
            <a:schemeClr val="accent6">
              <a:lumMod val="40000"/>
              <a:lumOff val="60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effectLst/>
                <a:uLnTx/>
                <a:uFillTx/>
                <a:latin typeface="Constantia"/>
                <a:ea typeface="+mn-ea"/>
              </a:rPr>
              <a:t>ونجد نسق التكرار في النثر العربي مثلا في نهج البلاغة له فاعليته الايقاعية والايحائية كما في قول الامام ( عليه السلام )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effectLst/>
                <a:uLnTx/>
                <a:uFillTx/>
                <a:latin typeface="Constantia"/>
                <a:ea typeface="+mn-ea"/>
              </a:rPr>
              <a:t>(( والذي بعثه بالحق لتبلبلنّ بلبلة ولتغربلنّ غربلة ولتسلطنّ سوط القدر حتى يعود أسفلكم أعلاكم وأعلاكم أسفلكم وليسبقنّ سابقون كانوا قصروا وليقصرَنَّ سباقون كانوا سبقوا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effectLst/>
                <a:uLnTx/>
                <a:uFillTx/>
                <a:latin typeface="Constantia"/>
                <a:ea typeface="+mn-ea"/>
              </a:rPr>
              <a:t>فهذا التكرار الصوتي على مستوى الأصوات واشتقاق الكلمات سجل تناغما منسجما بين الكلمات منح النص جواً ايقاعيا يعزز شعريته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4000" b="0" i="0" u="none" strike="noStrike" kern="1200" cap="none" spc="0" normalizeH="0" baseline="0" noProof="0" dirty="0">
              <a:ln>
                <a:noFill/>
              </a:ln>
              <a:solidFill>
                <a:srgbClr val="FFFF00"/>
              </a:solidFill>
              <a:effectLst/>
              <a:uLnTx/>
              <a:uFillTx/>
              <a:latin typeface="Constantia"/>
              <a:ea typeface="+mn-ea"/>
            </a:endParaRPr>
          </a:p>
        </p:txBody>
      </p:sp>
    </p:spTree>
    <p:extLst>
      <p:ext uri="{BB962C8B-B14F-4D97-AF65-F5344CB8AC3E}">
        <p14:creationId xmlns:p14="http://schemas.microsoft.com/office/powerpoint/2010/main" val="135915063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351263" y="183996"/>
            <a:ext cx="11552664" cy="6063198"/>
          </a:xfrm>
          <a:prstGeom prst="rect">
            <a:avLst/>
          </a:prstGeom>
          <a:solidFill>
            <a:srgbClr val="FFFF0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prstClr val="black"/>
                </a:solidFill>
                <a:effectLst/>
                <a:uLnTx/>
                <a:uFillTx/>
                <a:latin typeface="Constantia"/>
                <a:ea typeface="+mn-ea"/>
              </a:rPr>
              <a:t>وايضا نجد صدى ذلك في الشعر فمثلا تكرار الاسماء في قول قيس لبنى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prstClr val="black"/>
                </a:solidFill>
                <a:effectLst/>
                <a:uLnTx/>
                <a:uFillTx/>
                <a:latin typeface="Constantia"/>
                <a:ea typeface="+mn-ea"/>
              </a:rPr>
              <a:t>عيد قيس من حب لبنى ولبنى     داء قيس والحب داء شديد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prstClr val="black"/>
                </a:solidFill>
                <a:effectLst/>
                <a:uLnTx/>
                <a:uFillTx/>
                <a:latin typeface="Constantia"/>
                <a:ea typeface="+mn-ea"/>
              </a:rPr>
              <a:t>فنجد العلاقات متكررة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prstClr val="black"/>
                </a:solidFill>
                <a:effectLst/>
                <a:uLnTx/>
                <a:uFillTx/>
                <a:latin typeface="Constantia"/>
                <a:ea typeface="+mn-ea"/>
              </a:rPr>
              <a:t>قيس =عيد قيس + داء قيس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prstClr val="black"/>
                </a:solidFill>
                <a:effectLst/>
                <a:uLnTx/>
                <a:uFillTx/>
                <a:latin typeface="Constantia"/>
                <a:ea typeface="+mn-ea"/>
              </a:rPr>
              <a:t>لبنى = حب لبنى +لبنى داء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prstClr val="black"/>
                </a:solidFill>
                <a:effectLst/>
                <a:uLnTx/>
                <a:uFillTx/>
                <a:latin typeface="Constantia"/>
                <a:ea typeface="+mn-ea"/>
              </a:rPr>
              <a:t>حب =حب لبنى +حب داء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prstClr val="black"/>
                </a:solidFill>
                <a:effectLst/>
                <a:uLnTx/>
                <a:uFillTx/>
                <a:latin typeface="Constantia"/>
                <a:ea typeface="+mn-ea"/>
              </a:rPr>
              <a:t>داء = داء قيس + لبنى داء</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prstClr val="black"/>
                </a:solidFill>
                <a:effectLst/>
                <a:uLnTx/>
                <a:uFillTx/>
                <a:latin typeface="Constantia"/>
                <a:ea typeface="+mn-ea"/>
              </a:rPr>
              <a:t>وهكذا نجد العلاقات متكررة بفعل تكرار بعض الاسماء ( المفردات )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3600" b="0" i="0" u="none" strike="noStrike" kern="1200" cap="none" spc="0" normalizeH="0" baseline="0" noProof="0" dirty="0">
              <a:ln>
                <a:noFill/>
              </a:ln>
              <a:solidFill>
                <a:prstClr val="white"/>
              </a:solidFill>
              <a:effectLst/>
              <a:uLnTx/>
              <a:uFillTx/>
              <a:latin typeface="Constantia"/>
              <a:ea typeface="+mn-ea"/>
            </a:endParaRPr>
          </a:p>
        </p:txBody>
      </p:sp>
    </p:spTree>
    <p:extLst>
      <p:ext uri="{BB962C8B-B14F-4D97-AF65-F5344CB8AC3E}">
        <p14:creationId xmlns:p14="http://schemas.microsoft.com/office/powerpoint/2010/main" val="163762569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351263" y="183996"/>
            <a:ext cx="11552664" cy="6617196"/>
          </a:xfrm>
          <a:prstGeom prst="rect">
            <a:avLst/>
          </a:prstGeom>
          <a:solidFill>
            <a:srgbClr val="99000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800" b="0" i="0" u="none" strike="noStrike" kern="1200" cap="none" spc="0" normalizeH="0" baseline="0" noProof="0" dirty="0">
                <a:ln>
                  <a:noFill/>
                </a:ln>
                <a:solidFill>
                  <a:srgbClr val="FFFFCC"/>
                </a:solidFill>
                <a:effectLst/>
                <a:uLnTx/>
                <a:uFillTx/>
                <a:latin typeface="Constantia"/>
                <a:ea typeface="+mn-ea"/>
              </a:rPr>
              <a:t>وهكذا نجد الافعال تكرر والعبارات ايضا فمثلا في قول احمد مطر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 دعهمْ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فليس لمثلهم يرجى اللقاءُ...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لمثلهم يرجى الوداعُ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دعهمْ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فهم همجٌ رعاعُ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باعوا القرار ليضمنوا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أنْ يستقرَّ لهم متاعُ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باعوا المتاع ليأمنوا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أن لا تُقصَّ لهم ذراعُ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باعوا الذراعَ ليتقوا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باعوا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وباعوا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ثم باعوا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ثم باعوا البيعَ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u="none" strike="noStrike" kern="1200" cap="none" spc="0" normalizeH="0" baseline="0" noProof="0" dirty="0">
                <a:ln>
                  <a:noFill/>
                </a:ln>
                <a:solidFill>
                  <a:srgbClr val="FFFFCC"/>
                </a:solidFill>
                <a:uLnTx/>
                <a:uFillTx/>
                <a:latin typeface="Constantia"/>
                <a:ea typeface="+mn-ea"/>
              </a:rPr>
              <a:t>لمّا لمْ يعد شيء يُباعُ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i="0" u="none" strike="noStrike" kern="1200" cap="none" spc="0" normalizeH="0" baseline="0" noProof="0" dirty="0">
                <a:ln>
                  <a:noFill/>
                </a:ln>
                <a:solidFill>
                  <a:srgbClr val="FFFFCC"/>
                </a:solidFill>
                <a:effectLst/>
                <a:uLnTx/>
                <a:uFillTx/>
                <a:latin typeface="Constantia"/>
                <a:ea typeface="+mn-ea"/>
              </a:rPr>
              <a:t>كرر النص الشعري عبارة ( باعوا ) سبع مرات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2000" b="1" i="0" u="none" strike="noStrike" kern="1200" cap="none" spc="0" normalizeH="0" baseline="0" noProof="0" dirty="0">
                <a:ln>
                  <a:noFill/>
                </a:ln>
                <a:solidFill>
                  <a:srgbClr val="FFFFCC"/>
                </a:solidFill>
                <a:effectLst/>
                <a:uLnTx/>
                <a:uFillTx/>
                <a:latin typeface="Constantia"/>
                <a:ea typeface="+mn-ea"/>
              </a:rPr>
              <a:t>ولتأكيد صورة الجبن عمد النص الى الاشتقاق من الجذر الدلالي للفعل (باع) (باعوا) و (البيع) و (يُباع) لترسيخ المعنى في ذهن المتلقي مع قلب منطق الاشياء من خلال التكرار.</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3600" b="0" i="0" u="none" strike="noStrike" kern="1200" cap="none" spc="0" normalizeH="0" baseline="0" noProof="0" dirty="0">
              <a:ln>
                <a:noFill/>
              </a:ln>
              <a:solidFill>
                <a:prstClr val="white"/>
              </a:solidFill>
              <a:effectLst/>
              <a:uLnTx/>
              <a:uFillTx/>
              <a:latin typeface="Constantia"/>
              <a:ea typeface="+mn-ea"/>
            </a:endParaRPr>
          </a:p>
        </p:txBody>
      </p:sp>
    </p:spTree>
    <p:extLst>
      <p:ext uri="{BB962C8B-B14F-4D97-AF65-F5344CB8AC3E}">
        <p14:creationId xmlns:p14="http://schemas.microsoft.com/office/powerpoint/2010/main" val="349719055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351263" y="183996"/>
            <a:ext cx="11552664" cy="5632311"/>
          </a:xfrm>
          <a:prstGeom prst="rect">
            <a:avLst/>
          </a:prstGeom>
          <a:solidFill>
            <a:srgbClr val="7030A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وعندما ننتقل الى ظاهرة العدول نجدها متنوعة في القرآن الكريم اذ نرصد انحراف الكلام عن نسقه المثالي المألوف لأن الاسلوبيينَ نظروا الى اللغة في مستويين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المستوى المثالي في الأداء العادي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والمستوى الابداعي الذي يعتمد على اختراق هذه المثالية ومصطلح الانحراف يرادف مصطلح العدول فمثلا ظاهرة التقديم من الظواهر الاسلوبية، ففي قوله تعالى (ولقد جاء آلَ فرعون النذر) حيث جاء تأخير الفاعل وتقديم المفعول به رعاية للفاصلة القرآنية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واحيانا يقدم الأهم على المهم كما في قوله تعالى ( اقتربتِ الساعةُ وانشقَّ القمر ) فالأصل انشق القمر واقتربت الساعة اذ آثر تقديم الساعة على انشقاق القمر؛ لأهمية هذا الحدث وهوله وعظمته.</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3600" b="0" i="0" u="none" strike="noStrike" kern="1200" cap="none" spc="0" normalizeH="0" baseline="0" noProof="0" dirty="0">
              <a:ln>
                <a:noFill/>
              </a:ln>
              <a:solidFill>
                <a:prstClr val="white"/>
              </a:solidFill>
              <a:effectLst/>
              <a:uLnTx/>
              <a:uFillTx/>
              <a:latin typeface="Constantia"/>
              <a:ea typeface="+mn-ea"/>
            </a:endParaRPr>
          </a:p>
        </p:txBody>
      </p:sp>
    </p:spTree>
    <p:extLst>
      <p:ext uri="{BB962C8B-B14F-4D97-AF65-F5344CB8AC3E}">
        <p14:creationId xmlns:p14="http://schemas.microsoft.com/office/powerpoint/2010/main" val="318962138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368516" y="368027"/>
            <a:ext cx="11552664" cy="5570756"/>
          </a:xfrm>
          <a:prstGeom prst="rect">
            <a:avLst/>
          </a:prstGeom>
          <a:solidFill>
            <a:srgbClr val="FF99FF"/>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effectLst/>
                <a:uLnTx/>
                <a:uFillTx/>
                <a:latin typeface="Constantia"/>
                <a:ea typeface="+mn-ea"/>
              </a:rPr>
              <a:t>مثلا قول ابن زريق في مدح أحد السلاطين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effectLst/>
                <a:uLnTx/>
                <a:uFillTx/>
                <a:latin typeface="Constantia"/>
                <a:ea typeface="+mn-ea"/>
              </a:rPr>
              <a:t>إلى الصَّمَد المُعظَّمِ مَنْ تُنادي      و مَنْ  تُحيي عطاياهُ </a:t>
            </a:r>
            <a:r>
              <a:rPr kumimoji="0" lang="ar-IQ" sz="4000" b="0" i="0" u="none" strike="noStrike" kern="1200" cap="none" spc="0" normalizeH="0" baseline="0" noProof="0" dirty="0" err="1">
                <a:ln>
                  <a:noFill/>
                </a:ln>
                <a:effectLst/>
                <a:uLnTx/>
                <a:uFillTx/>
                <a:latin typeface="Constantia"/>
                <a:ea typeface="+mn-ea"/>
              </a:rPr>
              <a:t>الرُّسوما</a:t>
            </a:r>
            <a:r>
              <a:rPr kumimoji="0" lang="ar-IQ" sz="4000" b="0" i="0" u="none" strike="noStrike" kern="1200" cap="none" spc="0" normalizeH="0" baseline="0" noProof="0" dirty="0">
                <a:ln>
                  <a:noFill/>
                </a:ln>
                <a:effectLst/>
                <a:uLnTx/>
                <a:uFillTx/>
                <a:latin typeface="Constantia"/>
                <a:ea typeface="+mn-ea"/>
              </a:rPr>
              <a:t>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effectLst/>
                <a:uLnTx/>
                <a:uFillTx/>
                <a:latin typeface="Constantia"/>
                <a:ea typeface="+mn-ea"/>
              </a:rPr>
              <a:t>إلى غوْث الأرامل واليتامـــــى        بحرمةِ شأنهِ الصمد </a:t>
            </a:r>
            <a:r>
              <a:rPr kumimoji="0" lang="ar-IQ" sz="4000" b="0" i="0" u="none" strike="noStrike" kern="1200" cap="none" spc="0" normalizeH="0" baseline="0" noProof="0" dirty="0" err="1">
                <a:ln>
                  <a:noFill/>
                </a:ln>
                <a:effectLst/>
                <a:uLnTx/>
                <a:uFillTx/>
                <a:latin typeface="Constantia"/>
                <a:ea typeface="+mn-ea"/>
              </a:rPr>
              <a:t>العظيــمـــا</a:t>
            </a:r>
            <a:endParaRPr kumimoji="0" lang="ar-IQ" sz="4000" b="0" i="0" u="none" strike="noStrike" kern="1200" cap="none" spc="0" normalizeH="0" baseline="0" noProof="0" dirty="0">
              <a:ln>
                <a:noFill/>
              </a:ln>
              <a:effectLst/>
              <a:uLnTx/>
              <a:uFillTx/>
              <a:latin typeface="Constantia"/>
              <a:ea typeface="+mn-ea"/>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effectLst/>
                <a:uLnTx/>
                <a:uFillTx/>
                <a:latin typeface="Constantia"/>
                <a:ea typeface="+mn-ea"/>
              </a:rPr>
              <a:t>إلى مَنْ للعـداةِ اللُّدْنِ كانــــتْ        ومن يَجْلُو برؤيتهِ </a:t>
            </a:r>
            <a:r>
              <a:rPr kumimoji="0" lang="ar-IQ" sz="4000" b="0" i="0" u="none" strike="noStrike" kern="1200" cap="none" spc="0" normalizeH="0" baseline="0" noProof="0" dirty="0" err="1">
                <a:ln>
                  <a:noFill/>
                </a:ln>
                <a:effectLst/>
                <a:uLnTx/>
                <a:uFillTx/>
                <a:latin typeface="Constantia"/>
                <a:ea typeface="+mn-ea"/>
              </a:rPr>
              <a:t>الهمومــــــــــــــا</a:t>
            </a:r>
            <a:endParaRPr kumimoji="0" lang="ar-IQ" sz="4000" b="0" i="0" u="none" strike="noStrike" kern="1200" cap="none" spc="0" normalizeH="0" baseline="0" noProof="0" dirty="0">
              <a:ln>
                <a:noFill/>
              </a:ln>
              <a:effectLst/>
              <a:uLnTx/>
              <a:uFillTx/>
              <a:latin typeface="Constantia"/>
              <a:ea typeface="+mn-ea"/>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effectLst/>
                <a:uLnTx/>
                <a:uFillTx/>
                <a:latin typeface="Constantia"/>
                <a:ea typeface="+mn-ea"/>
              </a:rPr>
              <a:t>إلى الملِكِ الذي يأوي نعيماً        شَبا أسيافه أبداً رُجومـــــــــــــــــــــــــا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effectLst/>
                <a:uLnTx/>
                <a:uFillTx/>
                <a:latin typeface="Constantia"/>
                <a:ea typeface="+mn-ea"/>
              </a:rPr>
              <a:t>فكم أحيتْ مواهبهُ نفـــــــوســــاً        ويصلى من يعانده جحيمــــــــــــا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effectLst/>
                <a:uLnTx/>
                <a:uFillTx/>
                <a:latin typeface="Constantia"/>
                <a:ea typeface="+mn-ea"/>
              </a:rPr>
              <a:t>تقديم الجار والمجرور أشباه الجمل على عناصر الجملة الفعلية في غرض المدح  والغاية هو المحور الدلالي في ذهن الشاعر، والغاية هي الممدوح من باب التفخيم.</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3600" b="0" i="0" u="none" strike="noStrike" kern="1200" cap="none" spc="0" normalizeH="0" baseline="0" noProof="0" dirty="0">
              <a:ln>
                <a:noFill/>
              </a:ln>
              <a:solidFill>
                <a:prstClr val="white"/>
              </a:solidFill>
              <a:effectLst/>
              <a:uLnTx/>
              <a:uFillTx/>
              <a:latin typeface="Constantia"/>
              <a:ea typeface="+mn-ea"/>
            </a:endParaRPr>
          </a:p>
        </p:txBody>
      </p:sp>
    </p:spTree>
    <p:extLst>
      <p:ext uri="{BB962C8B-B14F-4D97-AF65-F5344CB8AC3E}">
        <p14:creationId xmlns:p14="http://schemas.microsoft.com/office/powerpoint/2010/main" val="296484834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2100171"/>
            <a:ext cx="11804609" cy="1763906"/>
          </a:xfrm>
          <a:solidFill>
            <a:schemeClr val="tx2">
              <a:lumMod val="60000"/>
              <a:lumOff val="40000"/>
            </a:schemeClr>
          </a:solidFill>
        </p:spPr>
        <p:txBody>
          <a:bodyPr>
            <a:noAutofit/>
          </a:bodyPr>
          <a:lstStyle/>
          <a:p>
            <a:pPr algn="ctr"/>
            <a:r>
              <a:rPr lang="ar-IQ" sz="9600" dirty="0">
                <a:solidFill>
                  <a:srgbClr val="FFFF00"/>
                </a:solidFill>
              </a:rPr>
              <a:t>المنهج الشكلي</a:t>
            </a:r>
          </a:p>
        </p:txBody>
      </p:sp>
    </p:spTree>
    <p:extLst>
      <p:ext uri="{BB962C8B-B14F-4D97-AF65-F5344CB8AC3E}">
        <p14:creationId xmlns:p14="http://schemas.microsoft.com/office/powerpoint/2010/main" val="1070732849"/>
      </p:ext>
    </p:extLst>
  </p:cSld>
  <p:clrMapOvr>
    <a:masterClrMapping/>
  </p:clrMapOvr>
  <p:transition spd="slow">
    <p:randomBa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C096BE-92FF-4A90-B366-CB18FFC01E5A}"/>
              </a:ext>
            </a:extLst>
          </p:cNvPr>
          <p:cNvSpPr>
            <a:spLocks noGrp="1"/>
          </p:cNvSpPr>
          <p:nvPr>
            <p:ph type="title"/>
          </p:nvPr>
        </p:nvSpPr>
        <p:spPr>
          <a:xfrm>
            <a:off x="609600" y="780584"/>
            <a:ext cx="10972800" cy="1326996"/>
          </a:xfrm>
          <a:solidFill>
            <a:srgbClr val="FF00FF"/>
          </a:solidFill>
        </p:spPr>
        <p:txBody>
          <a:bodyPr>
            <a:noAutofit/>
          </a:bodyPr>
          <a:lstStyle/>
          <a:p>
            <a:pPr algn="ctr"/>
            <a:r>
              <a:rPr lang="ar-IQ" sz="8000" dirty="0">
                <a:solidFill>
                  <a:schemeClr val="bg1"/>
                </a:solidFill>
              </a:rPr>
              <a:t>طبيعة المنهج الشكلي :</a:t>
            </a:r>
          </a:p>
        </p:txBody>
      </p:sp>
      <p:sp>
        <p:nvSpPr>
          <p:cNvPr id="3" name="عنصر نائب للمحتوى 2">
            <a:extLst>
              <a:ext uri="{FF2B5EF4-FFF2-40B4-BE49-F238E27FC236}">
                <a16:creationId xmlns:a16="http://schemas.microsoft.com/office/drawing/2014/main" id="{3D8A1AEC-814A-4412-B504-C417573E8F0B}"/>
              </a:ext>
            </a:extLst>
          </p:cNvPr>
          <p:cNvSpPr>
            <a:spLocks noGrp="1"/>
          </p:cNvSpPr>
          <p:nvPr>
            <p:ph idx="1"/>
          </p:nvPr>
        </p:nvSpPr>
        <p:spPr>
          <a:xfrm>
            <a:off x="554539" y="2341756"/>
            <a:ext cx="11027861" cy="4259622"/>
          </a:xfrm>
          <a:solidFill>
            <a:schemeClr val="accent6">
              <a:lumMod val="60000"/>
              <a:lumOff val="40000"/>
            </a:schemeClr>
          </a:solidFill>
        </p:spPr>
        <p:txBody>
          <a:bodyPr>
            <a:noAutofit/>
          </a:bodyPr>
          <a:lstStyle/>
          <a:p>
            <a:pPr algn="justLow" rtl="1">
              <a:lnSpc>
                <a:spcPct val="115000"/>
              </a:lnSpc>
              <a:spcAft>
                <a:spcPts val="1000"/>
              </a:spcAft>
            </a:pPr>
            <a:r>
              <a:rPr lang="ar-IQ" sz="2400" b="1" dirty="0" err="1">
                <a:effectLst/>
                <a:latin typeface="Calibri" panose="020F0502020204030204" pitchFamily="34" charset="0"/>
                <a:ea typeface="Calibri" panose="020F0502020204030204" pitchFamily="34" charset="0"/>
                <a:cs typeface="Simplified Arabic" panose="02020603050405020304" pitchFamily="18" charset="-78"/>
              </a:rPr>
              <a:t>الشكلانيون</a:t>
            </a:r>
            <a:r>
              <a:rPr lang="ar-IQ" sz="2400" b="1" dirty="0">
                <a:effectLst/>
                <a:latin typeface="Calibri" panose="020F0502020204030204" pitchFamily="34" charset="0"/>
                <a:ea typeface="Calibri" panose="020F0502020204030204" pitchFamily="34" charset="0"/>
                <a:cs typeface="Simplified Arabic" panose="02020603050405020304" pitchFamily="18" charset="-78"/>
              </a:rPr>
              <a:t> الروس أو المستقبليون أو أصحاب النظرية الشائعة تسميات أُطلِقتْ في النصف الأول من القرن العشرين  على اتجاه نقدي يمثله عدد من النقاد والدارسين الروس .</a:t>
            </a:r>
          </a:p>
          <a:p>
            <a:pPr algn="justLow" rtl="1">
              <a:lnSpc>
                <a:spcPct val="115000"/>
              </a:lnSpc>
              <a:spcAft>
                <a:spcPts val="1000"/>
              </a:spcAft>
            </a:pPr>
            <a:r>
              <a:rPr lang="ar-IQ" sz="2400" b="1" dirty="0">
                <a:effectLst/>
                <a:latin typeface="Calibri" panose="020F0502020204030204" pitchFamily="34" charset="0"/>
                <a:ea typeface="Calibri" panose="020F0502020204030204" pitchFamily="34" charset="0"/>
                <a:cs typeface="Simplified Arabic" panose="02020603050405020304" pitchFamily="18" charset="-78"/>
              </a:rPr>
              <a:t>شكّل أصحاب هذا المنهج أسس ثورة منهجية جديدة في دراسة اللغة والأدب هدفوا إلى انجاز دراسات لسانية وشعرية وعروضية وفولكلورية وأيضاً إلى دراسة اللغة الشعرية وشكل عمل هؤلاء في النقد والتحليل والأدب والشعر ظاهرة كادت تتحول إلى نظرية دعيت بالنظرية الشائعة. </a:t>
            </a:r>
          </a:p>
          <a:p>
            <a:pPr algn="justLow" rtl="1">
              <a:lnSpc>
                <a:spcPct val="115000"/>
              </a:lnSpc>
              <a:spcAft>
                <a:spcPts val="1000"/>
              </a:spcAft>
            </a:pPr>
            <a:r>
              <a:rPr lang="ar-IQ" sz="2400" b="1" dirty="0">
                <a:effectLst/>
                <a:latin typeface="Calibri" panose="020F0502020204030204" pitchFamily="34" charset="0"/>
                <a:ea typeface="Calibri" panose="020F0502020204030204" pitchFamily="34" charset="0"/>
                <a:cs typeface="Simplified Arabic" panose="02020603050405020304" pitchFamily="18" charset="-78"/>
              </a:rPr>
              <a:t>سمّيت إحدى مدارسهم بمدرسة المستقبلين وأخرى تسمية </a:t>
            </a:r>
            <a:r>
              <a:rPr lang="ar-IQ" sz="2400" b="1" dirty="0" err="1">
                <a:effectLst/>
                <a:latin typeface="Calibri" panose="020F0502020204030204" pitchFamily="34" charset="0"/>
                <a:ea typeface="Calibri" panose="020F0502020204030204" pitchFamily="34" charset="0"/>
                <a:cs typeface="Simplified Arabic" panose="02020603050405020304" pitchFamily="18" charset="-78"/>
              </a:rPr>
              <a:t>الشكلانيين</a:t>
            </a:r>
            <a:r>
              <a:rPr lang="ar-IQ" sz="2400" b="1" dirty="0">
                <a:effectLst/>
                <a:latin typeface="Calibri" panose="020F0502020204030204" pitchFamily="34" charset="0"/>
                <a:ea typeface="Calibri" panose="020F0502020204030204" pitchFamily="34" charset="0"/>
                <a:cs typeface="Simplified Arabic" panose="02020603050405020304" pitchFamily="18" charset="-78"/>
              </a:rPr>
              <a:t> لاعتقادهم أنّهم أولوا عنايتهم إلى الشكل أكثر من اهتمامهم بالمضمون ولكنهم بتفاوت ؛ لأنّ </a:t>
            </a:r>
            <a:r>
              <a:rPr lang="ar-IQ" sz="2400" b="1" dirty="0" err="1">
                <a:effectLst/>
                <a:latin typeface="Calibri" panose="020F0502020204030204" pitchFamily="34" charset="0"/>
                <a:ea typeface="Calibri" panose="020F0502020204030204" pitchFamily="34" charset="0"/>
                <a:cs typeface="Simplified Arabic" panose="02020603050405020304" pitchFamily="18" charset="-78"/>
              </a:rPr>
              <a:t>الشكلانيين</a:t>
            </a:r>
            <a:r>
              <a:rPr lang="ar-IQ" sz="2400" b="1" dirty="0">
                <a:effectLst/>
                <a:latin typeface="Calibri" panose="020F0502020204030204" pitchFamily="34" charset="0"/>
                <a:ea typeface="Calibri" panose="020F0502020204030204" pitchFamily="34" charset="0"/>
                <a:cs typeface="Simplified Arabic" panose="02020603050405020304" pitchFamily="18" charset="-78"/>
              </a:rPr>
              <a:t> يرفضون التصور الشائع والقائل بأنَّ  الشكل مناقض للمضمون .</a:t>
            </a:r>
          </a:p>
          <a:p>
            <a:pPr algn="justLow" rtl="1">
              <a:lnSpc>
                <a:spcPct val="115000"/>
              </a:lnSpc>
              <a:spcAft>
                <a:spcPts val="1000"/>
              </a:spcAft>
            </a:pPr>
            <a:endPar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711805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2100171"/>
            <a:ext cx="11804609" cy="1763906"/>
          </a:xfrm>
          <a:solidFill>
            <a:schemeClr val="accent4">
              <a:lumMod val="20000"/>
              <a:lumOff val="80000"/>
            </a:schemeClr>
          </a:solidFill>
        </p:spPr>
        <p:txBody>
          <a:bodyPr>
            <a:noAutofit/>
          </a:bodyPr>
          <a:lstStyle/>
          <a:p>
            <a:pPr algn="ctr"/>
            <a:r>
              <a:rPr lang="ar-IQ" sz="9600" dirty="0">
                <a:solidFill>
                  <a:schemeClr val="tx1"/>
                </a:solidFill>
              </a:rPr>
              <a:t>ماذا كانت مطالبهم ؟</a:t>
            </a:r>
          </a:p>
        </p:txBody>
      </p:sp>
    </p:spTree>
    <p:extLst>
      <p:ext uri="{BB962C8B-B14F-4D97-AF65-F5344CB8AC3E}">
        <p14:creationId xmlns:p14="http://schemas.microsoft.com/office/powerpoint/2010/main" val="203168047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2100171"/>
            <a:ext cx="11804609" cy="1763906"/>
          </a:xfrm>
          <a:solidFill>
            <a:srgbClr val="800000"/>
          </a:solidFill>
        </p:spPr>
        <p:txBody>
          <a:bodyPr>
            <a:noAutofit/>
          </a:bodyPr>
          <a:lstStyle/>
          <a:p>
            <a:pPr algn="ctr"/>
            <a:r>
              <a:rPr lang="ar-IQ" sz="9600" dirty="0">
                <a:solidFill>
                  <a:srgbClr val="FFFF00"/>
                </a:solidFill>
              </a:rPr>
              <a:t>المناهج النصية :</a:t>
            </a:r>
          </a:p>
        </p:txBody>
      </p:sp>
    </p:spTree>
    <p:extLst>
      <p:ext uri="{BB962C8B-B14F-4D97-AF65-F5344CB8AC3E}">
        <p14:creationId xmlns:p14="http://schemas.microsoft.com/office/powerpoint/2010/main" val="1800187999"/>
      </p:ext>
    </p:extLst>
  </p:cSld>
  <p:clrMapOvr>
    <a:masterClrMapping/>
  </p:clrMapOvr>
  <p:transition spd="slow">
    <p:randomBar dir="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351263" y="183996"/>
            <a:ext cx="11552664" cy="6555641"/>
          </a:xfrm>
          <a:prstGeom prst="rect">
            <a:avLst/>
          </a:prstGeom>
          <a:solidFill>
            <a:schemeClr val="tx2">
              <a:lumMod val="75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6000" b="0" i="0" u="none" strike="noStrike" kern="1200" cap="none" spc="0" normalizeH="0" baseline="0" noProof="0" dirty="0">
                <a:ln>
                  <a:noFill/>
                </a:ln>
                <a:solidFill>
                  <a:prstClr val="white"/>
                </a:solidFill>
                <a:effectLst/>
                <a:uLnTx/>
                <a:uFillTx/>
                <a:latin typeface="Constantia"/>
                <a:ea typeface="+mn-ea"/>
              </a:rPr>
              <a:t>1-لقد أحدث </a:t>
            </a:r>
            <a:r>
              <a:rPr kumimoji="0" lang="ar-IQ" sz="6000" b="0" i="0" u="none" strike="noStrike" kern="1200" cap="none" spc="0" normalizeH="0" baseline="0" noProof="0" dirty="0" err="1">
                <a:ln>
                  <a:noFill/>
                </a:ln>
                <a:solidFill>
                  <a:prstClr val="white"/>
                </a:solidFill>
                <a:effectLst/>
                <a:uLnTx/>
                <a:uFillTx/>
                <a:latin typeface="Constantia"/>
                <a:ea typeface="+mn-ea"/>
              </a:rPr>
              <a:t>الشكلانيون</a:t>
            </a:r>
            <a:r>
              <a:rPr kumimoji="0" lang="ar-IQ" sz="6000" b="0" i="0" u="none" strike="noStrike" kern="1200" cap="none" spc="0" normalizeH="0" baseline="0" noProof="0" dirty="0">
                <a:ln>
                  <a:noFill/>
                </a:ln>
                <a:solidFill>
                  <a:prstClr val="white"/>
                </a:solidFill>
                <a:effectLst/>
                <a:uLnTx/>
                <a:uFillTx/>
                <a:latin typeface="Constantia"/>
                <a:ea typeface="+mn-ea"/>
              </a:rPr>
              <a:t> الروس نقلة نوعية في نظرية الأدب فجعلوا الآثار الأدبية نفسها محور دراستهم ومركز دراستهم ومركز اهتماهم النقدي وأغفلوا ما عداها من مرجعيات تتصل بحياة المؤلف وبيئته وسيرته وسعوا إلى خلق علم أدبي مستقل انطلاقاً من الخصائص الجوهرية للأدب وبحثوا عن عناصر بنية النص الأدبي ونظام حركة هذه العناصر . </a:t>
            </a:r>
          </a:p>
        </p:txBody>
      </p:sp>
    </p:spTree>
    <p:extLst>
      <p:ext uri="{BB962C8B-B14F-4D97-AF65-F5344CB8AC3E}">
        <p14:creationId xmlns:p14="http://schemas.microsoft.com/office/powerpoint/2010/main" val="225443316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351263" y="183996"/>
            <a:ext cx="11552664" cy="5632311"/>
          </a:xfrm>
          <a:prstGeom prst="rect">
            <a:avLst/>
          </a:prstGeom>
          <a:solidFill>
            <a:srgbClr val="FF000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6000" b="0" i="0" u="none" strike="noStrike" kern="1200" cap="none" spc="0" normalizeH="0" baseline="0" noProof="0" dirty="0">
                <a:ln>
                  <a:noFill/>
                </a:ln>
                <a:solidFill>
                  <a:prstClr val="white"/>
                </a:solidFill>
                <a:effectLst/>
                <a:uLnTx/>
                <a:uFillTx/>
                <a:latin typeface="Constantia"/>
                <a:ea typeface="+mn-ea"/>
              </a:rPr>
              <a:t>2-رفضوا هيمنة النقد الاجتماعي ( </a:t>
            </a:r>
            <a:r>
              <a:rPr kumimoji="0" lang="ar-IQ" sz="6000" b="0" i="0" u="none" strike="noStrike" kern="1200" cap="none" spc="0" normalizeH="0" baseline="0" noProof="0" dirty="0" err="1">
                <a:ln>
                  <a:noFill/>
                </a:ln>
                <a:solidFill>
                  <a:prstClr val="white"/>
                </a:solidFill>
                <a:effectLst/>
                <a:uLnTx/>
                <a:uFillTx/>
                <a:latin typeface="Constantia"/>
                <a:ea typeface="+mn-ea"/>
              </a:rPr>
              <a:t>السوسيولوجي</a:t>
            </a:r>
            <a:r>
              <a:rPr kumimoji="0" lang="ar-IQ" sz="6000" b="0" i="0" u="none" strike="noStrike" kern="1200" cap="none" spc="0" normalizeH="0" baseline="0" noProof="0" dirty="0">
                <a:ln>
                  <a:noFill/>
                </a:ln>
                <a:solidFill>
                  <a:prstClr val="white"/>
                </a:solidFill>
                <a:effectLst/>
                <a:uLnTx/>
                <a:uFillTx/>
                <a:latin typeface="Constantia"/>
                <a:ea typeface="+mn-ea"/>
              </a:rPr>
              <a:t> ) ذي البعد الايديولوجي الذي ظل مسيطراً على الأدب الروسي  الايديولوجي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6000" b="0" i="0" u="none" strike="noStrike" kern="1200" cap="none" spc="0" normalizeH="0" baseline="0" noProof="0" dirty="0">
                <a:ln>
                  <a:noFill/>
                </a:ln>
                <a:solidFill>
                  <a:prstClr val="white"/>
                </a:solidFill>
                <a:effectLst/>
                <a:uLnTx/>
                <a:uFillTx/>
                <a:latin typeface="Constantia"/>
                <a:ea typeface="+mn-ea"/>
              </a:rPr>
              <a:t>3-لقد سعى </a:t>
            </a:r>
            <a:r>
              <a:rPr kumimoji="0" lang="ar-IQ" sz="6000" b="0" i="0" u="none" strike="noStrike" kern="1200" cap="none" spc="0" normalizeH="0" baseline="0" noProof="0" dirty="0" err="1">
                <a:ln>
                  <a:noFill/>
                </a:ln>
                <a:solidFill>
                  <a:prstClr val="white"/>
                </a:solidFill>
                <a:effectLst/>
                <a:uLnTx/>
                <a:uFillTx/>
                <a:latin typeface="Constantia"/>
                <a:ea typeface="+mn-ea"/>
              </a:rPr>
              <a:t>الشكلانيون</a:t>
            </a:r>
            <a:r>
              <a:rPr kumimoji="0" lang="ar-IQ" sz="6000" b="0" i="0" u="none" strike="noStrike" kern="1200" cap="none" spc="0" normalizeH="0" baseline="0" noProof="0" dirty="0">
                <a:ln>
                  <a:noFill/>
                </a:ln>
                <a:solidFill>
                  <a:prstClr val="white"/>
                </a:solidFill>
                <a:effectLst/>
                <a:uLnTx/>
                <a:uFillTx/>
                <a:latin typeface="Constantia"/>
                <a:ea typeface="+mn-ea"/>
              </a:rPr>
              <a:t> الروس إلى تأسيس نظرية جمالية وتطلعوا إلى خلق علم أدبي مستقل ينطلق من الخصائص الجوهرية للأدب والسمات الفنية له . </a:t>
            </a:r>
          </a:p>
        </p:txBody>
      </p:sp>
    </p:spTree>
    <p:extLst>
      <p:ext uri="{BB962C8B-B14F-4D97-AF65-F5344CB8AC3E}">
        <p14:creationId xmlns:p14="http://schemas.microsoft.com/office/powerpoint/2010/main" val="387612930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351263" y="183996"/>
            <a:ext cx="11552664" cy="6555641"/>
          </a:xfrm>
          <a:prstGeom prst="rect">
            <a:avLst/>
          </a:prstGeom>
          <a:solidFill>
            <a:srgbClr val="FFFF0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6000" b="0" i="0" u="none" strike="noStrike" kern="1200" cap="none" spc="0" normalizeH="0" baseline="0" noProof="0" dirty="0">
                <a:ln>
                  <a:noFill/>
                </a:ln>
                <a:effectLst/>
                <a:uLnTx/>
                <a:uFillTx/>
                <a:latin typeface="Constantia"/>
                <a:ea typeface="+mn-ea"/>
              </a:rPr>
              <a:t>4-لقد طالبوا بمقاربة النص الأدبي مقاربة </a:t>
            </a:r>
            <a:r>
              <a:rPr kumimoji="0" lang="ar-IQ" sz="6000" b="0" i="0" u="none" strike="noStrike" kern="1200" cap="none" spc="0" normalizeH="0" baseline="0" noProof="0" dirty="0" err="1">
                <a:ln>
                  <a:noFill/>
                </a:ln>
                <a:effectLst/>
                <a:uLnTx/>
                <a:uFillTx/>
                <a:latin typeface="Constantia"/>
                <a:ea typeface="+mn-ea"/>
              </a:rPr>
              <a:t>محايثة</a:t>
            </a:r>
            <a:r>
              <a:rPr kumimoji="0" lang="ar-IQ" sz="6000" b="0" i="0" u="none" strike="noStrike" kern="1200" cap="none" spc="0" normalizeH="0" baseline="0" noProof="0" dirty="0">
                <a:ln>
                  <a:noFill/>
                </a:ln>
                <a:effectLst/>
                <a:uLnTx/>
                <a:uFillTx/>
                <a:latin typeface="Constantia"/>
                <a:ea typeface="+mn-ea"/>
              </a:rPr>
              <a:t>  بوصفه بنية فنية مغلقة ومكتفية بذاتها لا تحيل على وقائع خارجة عنها مما يتجاوز عنها مما يتجاوز لغتها ويتصل بالذات المنتجة أو بسياق انتاجها بل تحيل على اشتغالها الداخلي فقط.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6000" b="0" i="0" u="none" strike="noStrike" kern="1200" cap="none" spc="0" normalizeH="0" baseline="0" noProof="0" dirty="0">
                <a:ln>
                  <a:noFill/>
                </a:ln>
                <a:effectLst/>
                <a:uLnTx/>
                <a:uFillTx/>
                <a:latin typeface="Constantia"/>
                <a:ea typeface="+mn-ea"/>
              </a:rPr>
              <a:t>5-بدأ اهتمامهم بتحيل النص الأدبي بوصفه نقطة البدء والمعاد إليه .</a:t>
            </a:r>
          </a:p>
        </p:txBody>
      </p:sp>
    </p:spTree>
    <p:extLst>
      <p:ext uri="{BB962C8B-B14F-4D97-AF65-F5344CB8AC3E}">
        <p14:creationId xmlns:p14="http://schemas.microsoft.com/office/powerpoint/2010/main" val="256014264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351263" y="183996"/>
            <a:ext cx="11552664" cy="6247864"/>
          </a:xfrm>
          <a:prstGeom prst="rect">
            <a:avLst/>
          </a:prstGeom>
          <a:solidFill>
            <a:schemeClr val="accent1">
              <a:lumMod val="75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8000" b="0" i="0" u="none" strike="noStrike" kern="1200" cap="none" spc="0" normalizeH="0" baseline="0" noProof="0" dirty="0">
                <a:ln>
                  <a:noFill/>
                </a:ln>
                <a:solidFill>
                  <a:prstClr val="white"/>
                </a:solidFill>
                <a:effectLst/>
                <a:uLnTx/>
                <a:uFillTx/>
                <a:latin typeface="Constantia"/>
                <a:ea typeface="+mn-ea"/>
              </a:rPr>
              <a:t>6-لقد ذهب </a:t>
            </a:r>
            <a:r>
              <a:rPr kumimoji="0" lang="ar-IQ" sz="8000" b="0" i="0" u="none" strike="noStrike" kern="1200" cap="none" spc="0" normalizeH="0" baseline="0" noProof="0" dirty="0" err="1">
                <a:ln>
                  <a:noFill/>
                </a:ln>
                <a:solidFill>
                  <a:prstClr val="white"/>
                </a:solidFill>
                <a:effectLst/>
                <a:uLnTx/>
                <a:uFillTx/>
                <a:latin typeface="Constantia"/>
                <a:ea typeface="+mn-ea"/>
              </a:rPr>
              <a:t>الشكلانيون</a:t>
            </a:r>
            <a:r>
              <a:rPr kumimoji="0" lang="ar-IQ" sz="8000" b="0" i="0" u="none" strike="noStrike" kern="1200" cap="none" spc="0" normalizeH="0" baseline="0" noProof="0" dirty="0">
                <a:ln>
                  <a:noFill/>
                </a:ln>
                <a:solidFill>
                  <a:prstClr val="white"/>
                </a:solidFill>
                <a:effectLst/>
                <a:uLnTx/>
                <a:uFillTx/>
                <a:latin typeface="Constantia"/>
                <a:ea typeface="+mn-ea"/>
              </a:rPr>
              <a:t> الروس إلى أن جوهر الظاهرة الأدبية لا يتلخص في علاقتها بمنشئها أو بيئتها </a:t>
            </a:r>
            <a:r>
              <a:rPr kumimoji="0" lang="ar-IQ" sz="8000" b="0" i="0" u="none" strike="noStrike" kern="1200" cap="none" spc="0" normalizeH="0" baseline="0" noProof="0" dirty="0" err="1">
                <a:ln>
                  <a:noFill/>
                </a:ln>
                <a:solidFill>
                  <a:prstClr val="white"/>
                </a:solidFill>
                <a:effectLst/>
                <a:uLnTx/>
                <a:uFillTx/>
                <a:latin typeface="Constantia"/>
                <a:ea typeface="+mn-ea"/>
              </a:rPr>
              <a:t>بقدرما</a:t>
            </a:r>
            <a:r>
              <a:rPr kumimoji="0" lang="ar-IQ" sz="8000" b="0" i="0" u="none" strike="noStrike" kern="1200" cap="none" spc="0" normalizeH="0" baseline="0" noProof="0" dirty="0">
                <a:ln>
                  <a:noFill/>
                </a:ln>
                <a:solidFill>
                  <a:prstClr val="white"/>
                </a:solidFill>
                <a:effectLst/>
                <a:uLnTx/>
                <a:uFillTx/>
                <a:latin typeface="Constantia"/>
                <a:ea typeface="+mn-ea"/>
              </a:rPr>
              <a:t> يتلخص في كينونتها الموضوعية بوصفها بنية مستقلة .  </a:t>
            </a:r>
          </a:p>
        </p:txBody>
      </p:sp>
    </p:spTree>
    <p:extLst>
      <p:ext uri="{BB962C8B-B14F-4D97-AF65-F5344CB8AC3E}">
        <p14:creationId xmlns:p14="http://schemas.microsoft.com/office/powerpoint/2010/main" val="209369451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1541253"/>
            <a:ext cx="11804609" cy="3232030"/>
          </a:xfrm>
          <a:solidFill>
            <a:srgbClr val="F67D60"/>
          </a:solidFill>
        </p:spPr>
        <p:txBody>
          <a:bodyPr>
            <a:noAutofit/>
          </a:bodyPr>
          <a:lstStyle/>
          <a:p>
            <a:pPr algn="ctr"/>
            <a:r>
              <a:rPr lang="ar-IQ" sz="9600" dirty="0">
                <a:solidFill>
                  <a:schemeClr val="tx1"/>
                </a:solidFill>
              </a:rPr>
              <a:t>كيف كانت توجهاتهم لأدبية الأدب وجوهر النص الأدبي ؟</a:t>
            </a:r>
          </a:p>
        </p:txBody>
      </p:sp>
    </p:spTree>
    <p:extLst>
      <p:ext uri="{BB962C8B-B14F-4D97-AF65-F5344CB8AC3E}">
        <p14:creationId xmlns:p14="http://schemas.microsoft.com/office/powerpoint/2010/main" val="813955870"/>
      </p:ext>
    </p:extLst>
  </p:cSld>
  <p:clrMapOvr>
    <a:masterClrMapping/>
  </p:clrMapOvr>
  <p:transition spd="slow">
    <p:randomBar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465826" y="517584"/>
            <a:ext cx="11404121" cy="6219109"/>
          </a:xfrm>
          <a:prstGeom prst="rect">
            <a:avLst/>
          </a:prstGeom>
          <a:solidFill>
            <a:srgbClr val="996633"/>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onstantia"/>
                <a:ea typeface="+mn-ea"/>
              </a:rPr>
              <a:t>كان المقصود توجيه النقد إلى النص وهذا هو المفهوم الشائع لديهم فهذا أمر مقبول جداً ولعل الأهم لدى </a:t>
            </a:r>
            <a:r>
              <a:rPr kumimoji="0" lang="ar-IQ" sz="4000" b="0" i="0" u="none" strike="noStrike" kern="1200" cap="none" spc="0" normalizeH="0" baseline="0" noProof="0" dirty="0" err="1">
                <a:ln>
                  <a:noFill/>
                </a:ln>
                <a:solidFill>
                  <a:srgbClr val="FFFF00"/>
                </a:solidFill>
                <a:effectLst/>
                <a:uLnTx/>
                <a:uFillTx/>
                <a:latin typeface="Constantia"/>
                <a:ea typeface="+mn-ea"/>
              </a:rPr>
              <a:t>الشكلانيين</a:t>
            </a:r>
            <a:r>
              <a:rPr kumimoji="0" lang="ar-IQ" sz="4000" b="0" i="0" u="none" strike="noStrike" kern="1200" cap="none" spc="0" normalizeH="0" baseline="0" noProof="0" dirty="0">
                <a:ln>
                  <a:noFill/>
                </a:ln>
                <a:solidFill>
                  <a:srgbClr val="FFFF00"/>
                </a:solidFill>
                <a:effectLst/>
                <a:uLnTx/>
                <a:uFillTx/>
                <a:latin typeface="Constantia"/>
                <a:ea typeface="+mn-ea"/>
              </a:rPr>
              <a:t> هو تقويم النص بوصفه نصاً لغوياً وحسب.</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onstantia"/>
                <a:ea typeface="+mn-ea"/>
              </a:rPr>
              <a:t>المشكلة في طروحاتهم تكمن في أنّهم رأوا أنّ قوام النص الأدبي وجوهره الأساس في الكلمات وليس في الأفكار.</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onstantia"/>
                <a:ea typeface="+mn-ea"/>
              </a:rPr>
              <a:t>فليس معنى النص أو مضمونه ولا مؤثراته الخارجية ما يمنح الأدب هويته وانّما صياغته وطريقة تركيبه ودور اللغة فيه هو ما يجعل من الأدب أدباً.</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srgbClr val="FFFF00"/>
                </a:solidFill>
                <a:effectLst/>
                <a:uLnTx/>
                <a:uFillTx/>
                <a:latin typeface="Constantia"/>
                <a:ea typeface="+mn-ea"/>
              </a:rPr>
              <a:t>وهذا هو الذي قادهم إلى المناداة بـ( أدبية الأدب ) مؤكدين أهمية بروز الشكل ليميزوا الأدب من سائر الأنظمة الاجتماعية والفكرية الأخرى مركزين على صفة الأدبية أي هي مجموع المواصفات التي تتحقق في النص لتجعل منه أدباً.</a:t>
            </a:r>
          </a:p>
        </p:txBody>
      </p:sp>
    </p:spTree>
    <p:extLst>
      <p:ext uri="{BB962C8B-B14F-4D97-AF65-F5344CB8AC3E}">
        <p14:creationId xmlns:p14="http://schemas.microsoft.com/office/powerpoint/2010/main" val="88791068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618893" y="836340"/>
            <a:ext cx="10939346" cy="5632311"/>
          </a:xfrm>
          <a:prstGeom prst="rect">
            <a:avLst/>
          </a:prstGeom>
          <a:solidFill>
            <a:srgbClr val="92D05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effectLst/>
                <a:uLnTx/>
                <a:uFillTx/>
                <a:latin typeface="Constantia"/>
                <a:ea typeface="+mn-ea"/>
              </a:rPr>
              <a:t>يقول </a:t>
            </a:r>
            <a:r>
              <a:rPr kumimoji="0" lang="ar-IQ" sz="4000" b="0" i="0" u="none" strike="noStrike" kern="1200" cap="none" spc="0" normalizeH="0" baseline="0" noProof="0" dirty="0" err="1">
                <a:ln>
                  <a:noFill/>
                </a:ln>
                <a:effectLst/>
                <a:uLnTx/>
                <a:uFillTx/>
                <a:latin typeface="Constantia"/>
                <a:ea typeface="+mn-ea"/>
              </a:rPr>
              <a:t>ياكبسون</a:t>
            </a:r>
            <a:r>
              <a:rPr kumimoji="0" lang="ar-IQ" sz="4000" b="0" i="0" u="none" strike="noStrike" kern="1200" cap="none" spc="0" normalizeH="0" baseline="0" noProof="0" dirty="0">
                <a:ln>
                  <a:noFill/>
                </a:ln>
                <a:effectLst/>
                <a:uLnTx/>
                <a:uFillTx/>
                <a:latin typeface="Constantia"/>
                <a:ea typeface="+mn-ea"/>
              </a:rPr>
              <a:t> : إنّ موضوع العلم الأدبي ليس هو الأدب وانّما الأدبية  وهي أي ما يجعل من عمل ما عملاً أدبياً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effectLst/>
                <a:uLnTx/>
                <a:uFillTx/>
                <a:latin typeface="Constantia"/>
                <a:ea typeface="+mn-ea"/>
              </a:rPr>
              <a:t>يقول فيكتور </a:t>
            </a:r>
            <a:r>
              <a:rPr kumimoji="0" lang="ar-IQ" sz="4000" b="0" i="0" u="none" strike="noStrike" kern="1200" cap="none" spc="0" normalizeH="0" baseline="0" noProof="0" dirty="0" err="1">
                <a:ln>
                  <a:noFill/>
                </a:ln>
                <a:effectLst/>
                <a:uLnTx/>
                <a:uFillTx/>
                <a:latin typeface="Constantia"/>
                <a:ea typeface="+mn-ea"/>
              </a:rPr>
              <a:t>أرلينخ</a:t>
            </a:r>
            <a:r>
              <a:rPr kumimoji="0" lang="ar-IQ" sz="4000" b="0" i="0" u="none" strike="noStrike" kern="1200" cap="none" spc="0" normalizeH="0" baseline="0" noProof="0" dirty="0">
                <a:ln>
                  <a:noFill/>
                </a:ln>
                <a:effectLst/>
                <a:uLnTx/>
                <a:uFillTx/>
                <a:latin typeface="Constantia"/>
                <a:ea typeface="+mn-ea"/>
              </a:rPr>
              <a:t>: إنّ مكمن خاصية الأدب ينبغي البحث عنها في الأثر الأدبي نفسه وليس في الأحوال النفسية للمؤلف أو القارئ.</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effectLst/>
                <a:uLnTx/>
                <a:uFillTx/>
                <a:latin typeface="Constantia"/>
                <a:ea typeface="+mn-ea"/>
              </a:rPr>
              <a:t>اذن إنّ اهتمام </a:t>
            </a:r>
            <a:r>
              <a:rPr kumimoji="0" lang="ar-IQ" sz="4000" b="0" i="0" u="none" strike="noStrike" kern="1200" cap="none" spc="0" normalizeH="0" baseline="0" noProof="0" dirty="0" err="1">
                <a:ln>
                  <a:noFill/>
                </a:ln>
                <a:effectLst/>
                <a:uLnTx/>
                <a:uFillTx/>
                <a:latin typeface="Constantia"/>
                <a:ea typeface="+mn-ea"/>
              </a:rPr>
              <a:t>الشكلانيين</a:t>
            </a:r>
            <a:r>
              <a:rPr kumimoji="0" lang="ar-IQ" sz="4000" b="0" i="0" u="none" strike="noStrike" kern="1200" cap="none" spc="0" normalizeH="0" baseline="0" noProof="0" dirty="0">
                <a:ln>
                  <a:noFill/>
                </a:ln>
                <a:effectLst/>
                <a:uLnTx/>
                <a:uFillTx/>
                <a:latin typeface="Constantia"/>
                <a:ea typeface="+mn-ea"/>
              </a:rPr>
              <a:t> بجوهر الظاهرة الأدبية أمر مفيد للدراسة النقدية.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effectLst/>
                <a:uLnTx/>
                <a:uFillTx/>
                <a:latin typeface="Constantia"/>
                <a:ea typeface="+mn-ea"/>
              </a:rPr>
              <a:t>لكن البعض من النقاد لا يوافقون على أنّ جوهر النص الأدبي هو الكلمات؛ كونه يصدق على البنية السطحية، أما البنية العميقة للنص فإنّ الكلمات تحيل إلى أفكار ولا توجد كلمات لا تحيل إلى فكر إلاّ إذا كانت </a:t>
            </a:r>
            <a:r>
              <a:rPr kumimoji="0" lang="ar-IQ" sz="4000" b="0" i="0" u="none" strike="noStrike" kern="1200" cap="none" spc="0" normalizeH="0" baseline="0" noProof="0" dirty="0" err="1">
                <a:ln>
                  <a:noFill/>
                </a:ln>
                <a:effectLst/>
                <a:uLnTx/>
                <a:uFillTx/>
                <a:latin typeface="Constantia"/>
                <a:ea typeface="+mn-ea"/>
              </a:rPr>
              <a:t>تزويقية</a:t>
            </a:r>
            <a:r>
              <a:rPr kumimoji="0" lang="ar-IQ" sz="4000" b="0" i="0" u="none" strike="noStrike" kern="1200" cap="none" spc="0" normalizeH="0" baseline="0" noProof="0" dirty="0">
                <a:ln>
                  <a:noFill/>
                </a:ln>
                <a:effectLst/>
                <a:uLnTx/>
                <a:uFillTx/>
                <a:latin typeface="Constantia"/>
                <a:ea typeface="+mn-ea"/>
              </a:rPr>
              <a:t> لا معنى لها. </a:t>
            </a:r>
          </a:p>
        </p:txBody>
      </p:sp>
    </p:spTree>
    <p:extLst>
      <p:ext uri="{BB962C8B-B14F-4D97-AF65-F5344CB8AC3E}">
        <p14:creationId xmlns:p14="http://schemas.microsoft.com/office/powerpoint/2010/main" val="81636291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1541253"/>
            <a:ext cx="11804609" cy="3232030"/>
          </a:xfrm>
          <a:solidFill>
            <a:srgbClr val="FF00FF"/>
          </a:solidFill>
        </p:spPr>
        <p:txBody>
          <a:bodyPr>
            <a:noAutofit/>
          </a:bodyPr>
          <a:lstStyle/>
          <a:p>
            <a:pPr algn="ctr"/>
            <a:r>
              <a:rPr lang="ar-IQ" sz="9600" dirty="0">
                <a:solidFill>
                  <a:schemeClr val="tx1"/>
                </a:solidFill>
              </a:rPr>
              <a:t>بماذا اهتموا ؟ على أيّ شيء ركزوا في دراساتهم ؟</a:t>
            </a:r>
          </a:p>
        </p:txBody>
      </p:sp>
    </p:spTree>
    <p:extLst>
      <p:ext uri="{BB962C8B-B14F-4D97-AF65-F5344CB8AC3E}">
        <p14:creationId xmlns:p14="http://schemas.microsoft.com/office/powerpoint/2010/main" val="2984771531"/>
      </p:ext>
    </p:extLst>
  </p:cSld>
  <p:clrMapOvr>
    <a:masterClrMapping/>
  </p:clrMapOvr>
  <p:transition spd="slow">
    <p:randomBar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465826" y="517584"/>
            <a:ext cx="11404121" cy="5632311"/>
          </a:xfrm>
          <a:prstGeom prst="rect">
            <a:avLst/>
          </a:prstGeom>
          <a:solidFill>
            <a:srgbClr val="7030A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bg1"/>
                </a:solidFill>
                <a:effectLst/>
                <a:uLnTx/>
                <a:uFillTx/>
                <a:latin typeface="Constantia"/>
                <a:ea typeface="+mn-ea"/>
              </a:rPr>
              <a:t>اهتمّوا بمفهوم الشكل ومفهوم الوسيلة ومفهوم الوظيفة ومفهوم  الشعرية ومفهوم الحكاية الخرافية على صعيد النثر وفن الرواية وركّزوا على مفهوم الوظيفة للشخصية للروائية وليس على الشخصية الروائية نفسها وانّما الوظيفة التي تقوم بها تلك الشخصية.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bg1"/>
                </a:solidFill>
                <a:effectLst/>
                <a:uLnTx/>
                <a:uFillTx/>
                <a:latin typeface="Constantia"/>
                <a:ea typeface="+mn-ea"/>
              </a:rPr>
              <a:t>كذلك التركيز على مفهوم السرد ودراسة القصة وتفريقها عن الحبكة ودراسة المبنى </a:t>
            </a:r>
            <a:r>
              <a:rPr kumimoji="0" lang="ar-IQ" sz="3600" b="0" i="0" u="none" strike="noStrike" kern="1200" cap="none" spc="0" normalizeH="0" baseline="0" noProof="0" dirty="0" err="1">
                <a:ln>
                  <a:noFill/>
                </a:ln>
                <a:solidFill>
                  <a:schemeClr val="bg1"/>
                </a:solidFill>
                <a:effectLst/>
                <a:uLnTx/>
                <a:uFillTx/>
                <a:latin typeface="Constantia"/>
                <a:ea typeface="+mn-ea"/>
              </a:rPr>
              <a:t>الحكائي</a:t>
            </a:r>
            <a:r>
              <a:rPr kumimoji="0" lang="ar-IQ" sz="3600" b="0" i="0" u="none" strike="noStrike" kern="1200" cap="none" spc="0" normalizeH="0" baseline="0" noProof="0" dirty="0">
                <a:ln>
                  <a:noFill/>
                </a:ln>
                <a:solidFill>
                  <a:schemeClr val="bg1"/>
                </a:solidFill>
                <a:effectLst/>
                <a:uLnTx/>
                <a:uFillTx/>
                <a:latin typeface="Constantia"/>
                <a:ea typeface="+mn-ea"/>
              </a:rPr>
              <a:t> والمتن </a:t>
            </a:r>
            <a:r>
              <a:rPr kumimoji="0" lang="ar-IQ" sz="3600" b="0" i="0" u="none" strike="noStrike" kern="1200" cap="none" spc="0" normalizeH="0" baseline="0" noProof="0" dirty="0" err="1">
                <a:ln>
                  <a:noFill/>
                </a:ln>
                <a:solidFill>
                  <a:schemeClr val="bg1"/>
                </a:solidFill>
                <a:effectLst/>
                <a:uLnTx/>
                <a:uFillTx/>
                <a:latin typeface="Constantia"/>
                <a:ea typeface="+mn-ea"/>
              </a:rPr>
              <a:t>الحكائي</a:t>
            </a:r>
            <a:r>
              <a:rPr kumimoji="0" lang="ar-IQ" sz="3600" b="0" i="0" u="none" strike="noStrike" kern="1200" cap="none" spc="0" normalizeH="0" baseline="0" noProof="0" dirty="0">
                <a:ln>
                  <a:noFill/>
                </a:ln>
                <a:solidFill>
                  <a:schemeClr val="bg1"/>
                </a:solidFill>
                <a:effectLst/>
                <a:uLnTx/>
                <a:uFillTx/>
                <a:latin typeface="Constantia"/>
                <a:ea typeface="+mn-ea"/>
              </a:rPr>
              <a:t> وتحليل الخطاب القصصي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bg1"/>
                </a:solidFill>
                <a:effectLst/>
                <a:uLnTx/>
                <a:uFillTx/>
                <a:latin typeface="Constantia"/>
                <a:ea typeface="+mn-ea"/>
              </a:rPr>
              <a:t>وبعضهم اهتم بجمالية مواد البناء في اختزال مشاكل الخلق الشعري إلى مسائل لغوية.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chemeClr val="bg1"/>
                </a:solidFill>
                <a:effectLst/>
                <a:uLnTx/>
                <a:uFillTx/>
                <a:latin typeface="Constantia"/>
                <a:ea typeface="+mn-ea"/>
              </a:rPr>
              <a:t>وركّز غيرهم في أوربا وامريكا على القضايا الأدبية مثل الانسجام والوحدة والأخيلة وكل ما يتصل بالتركيب اللغوي وبالخيال الشعري الخلاق وطرائق تشكّل الرمز ودوره في تحديد دلالات النص إلى غير ذلك من قضايا تمس جوهر الظاهرة الأدبية بوصفها ظاهرة لغوية وجمالية.</a:t>
            </a:r>
          </a:p>
        </p:txBody>
      </p:sp>
    </p:spTree>
    <p:extLst>
      <p:ext uri="{BB962C8B-B14F-4D97-AF65-F5344CB8AC3E}">
        <p14:creationId xmlns:p14="http://schemas.microsoft.com/office/powerpoint/2010/main" val="215936660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1541253"/>
            <a:ext cx="11804609" cy="3232030"/>
          </a:xfrm>
          <a:solidFill>
            <a:schemeClr val="bg2">
              <a:lumMod val="50000"/>
            </a:schemeClr>
          </a:solidFill>
        </p:spPr>
        <p:txBody>
          <a:bodyPr>
            <a:noAutofit/>
          </a:bodyPr>
          <a:lstStyle/>
          <a:p>
            <a:pPr algn="ctr"/>
            <a:r>
              <a:rPr lang="ar-IQ" sz="9600" dirty="0">
                <a:solidFill>
                  <a:schemeClr val="tx1"/>
                </a:solidFill>
              </a:rPr>
              <a:t>كيف نظر </a:t>
            </a:r>
            <a:r>
              <a:rPr lang="ar-IQ" sz="9600" dirty="0" err="1">
                <a:solidFill>
                  <a:schemeClr val="tx1"/>
                </a:solidFill>
              </a:rPr>
              <a:t>الشكلانيون</a:t>
            </a:r>
            <a:r>
              <a:rPr lang="ar-IQ" sz="9600" dirty="0">
                <a:solidFill>
                  <a:schemeClr val="tx1"/>
                </a:solidFill>
              </a:rPr>
              <a:t> إلى أسرار اللغة الشعرية ؟</a:t>
            </a:r>
          </a:p>
        </p:txBody>
      </p:sp>
    </p:spTree>
    <p:extLst>
      <p:ext uri="{BB962C8B-B14F-4D97-AF65-F5344CB8AC3E}">
        <p14:creationId xmlns:p14="http://schemas.microsoft.com/office/powerpoint/2010/main" val="2148961293"/>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240A1B4C-8D65-43E1-93FD-054FEA6FA884}"/>
              </a:ext>
            </a:extLst>
          </p:cNvPr>
          <p:cNvSpPr txBox="1"/>
          <p:nvPr/>
        </p:nvSpPr>
        <p:spPr>
          <a:xfrm>
            <a:off x="283169" y="949796"/>
            <a:ext cx="11379856" cy="4817729"/>
          </a:xfrm>
          <a:prstGeom prst="rect">
            <a:avLst/>
          </a:prstGeom>
          <a:solidFill>
            <a:schemeClr val="accent6">
              <a:lumMod val="40000"/>
              <a:lumOff val="60000"/>
            </a:schemeClr>
          </a:solidFill>
        </p:spPr>
        <p:txBody>
          <a:bodyPr wrap="square">
            <a:spAutoFit/>
          </a:bodyPr>
          <a:lstStyle/>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8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1-المنهج البنيوي </a:t>
            </a:r>
          </a:p>
          <a:p>
            <a:pPr marL="0" marR="0" lvl="0" indent="0" algn="justLow" defTabSz="914400" rtl="1" eaLnBrk="1" fontAlgn="auto" latinLnBrk="0" hangingPunct="1">
              <a:lnSpc>
                <a:spcPct val="115000"/>
              </a:lnSpc>
              <a:spcBef>
                <a:spcPts val="0"/>
              </a:spcBef>
              <a:spcAft>
                <a:spcPts val="1000"/>
              </a:spcAft>
              <a:buClrTx/>
              <a:buSzTx/>
              <a:buFontTx/>
              <a:buNone/>
              <a:tabLst/>
              <a:defRPr/>
            </a:pPr>
            <a:r>
              <a:rPr kumimoji="0" lang="ar-IQ" sz="8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2-المنهج الأُسلوبي</a:t>
            </a:r>
            <a:endParaRPr kumimoji="0" lang="en-US" sz="8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8800" b="0" i="0" u="none" strike="noStrike" kern="1200" cap="none" spc="0" normalizeH="0" baseline="0" noProof="0" dirty="0">
                <a:ln>
                  <a:noFill/>
                </a:ln>
                <a:solidFill>
                  <a:prstClr val="black"/>
                </a:solidFill>
                <a:effectLst/>
                <a:uLnTx/>
                <a:uFillTx/>
                <a:latin typeface="Constantia"/>
                <a:ea typeface="Calibri" panose="020F0502020204030204" pitchFamily="34" charset="0"/>
                <a:cs typeface="Simplified Arabic" panose="02020603050405020304" pitchFamily="18" charset="-78"/>
              </a:rPr>
              <a:t>3-المنهج </a:t>
            </a:r>
            <a:r>
              <a:rPr kumimoji="0" lang="ar-IQ" sz="8800" b="0" i="0" u="none" strike="noStrike" kern="1200" cap="none" spc="0" normalizeH="0" baseline="0" noProof="0" dirty="0" err="1">
                <a:ln>
                  <a:noFill/>
                </a:ln>
                <a:solidFill>
                  <a:prstClr val="black"/>
                </a:solidFill>
                <a:effectLst/>
                <a:uLnTx/>
                <a:uFillTx/>
                <a:latin typeface="Constantia"/>
                <a:ea typeface="Calibri" panose="020F0502020204030204" pitchFamily="34" charset="0"/>
                <a:cs typeface="Simplified Arabic" panose="02020603050405020304" pitchFamily="18" charset="-78"/>
              </a:rPr>
              <a:t>الشكلاني</a:t>
            </a:r>
            <a:r>
              <a:rPr kumimoji="0" lang="ar-IQ" sz="8800" b="0" i="0" u="none" strike="noStrike" kern="1200" cap="none" spc="0" normalizeH="0" baseline="0" noProof="0" dirty="0">
                <a:ln>
                  <a:noFill/>
                </a:ln>
                <a:solidFill>
                  <a:prstClr val="black"/>
                </a:solidFill>
                <a:effectLst/>
                <a:uLnTx/>
                <a:uFillTx/>
                <a:latin typeface="Constantia"/>
                <a:ea typeface="Calibri" panose="020F0502020204030204" pitchFamily="34" charset="0"/>
                <a:cs typeface="Simplified Arabic" panose="02020603050405020304" pitchFamily="18" charset="-78"/>
              </a:rPr>
              <a:t> </a:t>
            </a:r>
            <a:endParaRPr kumimoji="0" lang="ar-IQ" sz="8800" b="0" i="0" u="none" strike="noStrike" kern="1200" cap="none" spc="0" normalizeH="0" baseline="0" noProof="0" dirty="0">
              <a:ln>
                <a:noFill/>
              </a:ln>
              <a:solidFill>
                <a:prstClr val="black"/>
              </a:solidFill>
              <a:effectLst/>
              <a:uLnTx/>
              <a:uFillTx/>
              <a:latin typeface="Constantia"/>
              <a:ea typeface="+mn-ea"/>
            </a:endParaRPr>
          </a:p>
        </p:txBody>
      </p:sp>
    </p:spTree>
    <p:extLst>
      <p:ext uri="{BB962C8B-B14F-4D97-AF65-F5344CB8AC3E}">
        <p14:creationId xmlns:p14="http://schemas.microsoft.com/office/powerpoint/2010/main" val="22318800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602167" y="825190"/>
            <a:ext cx="10944922" cy="5632311"/>
          </a:xfrm>
          <a:prstGeom prst="rect">
            <a:avLst/>
          </a:prstGeom>
          <a:solidFill>
            <a:schemeClr val="bg2">
              <a:lumMod val="25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rgbClr val="FFFF00"/>
                </a:solidFill>
                <a:effectLst/>
                <a:uLnTx/>
                <a:uFillTx/>
                <a:latin typeface="Constantia"/>
                <a:ea typeface="+mn-ea"/>
              </a:rPr>
              <a:t>لقد جهد </a:t>
            </a:r>
            <a:r>
              <a:rPr kumimoji="0" lang="ar-IQ" sz="3600" b="0" i="0" u="none" strike="noStrike" kern="1200" cap="none" spc="0" normalizeH="0" baseline="0" noProof="0" dirty="0" err="1">
                <a:ln>
                  <a:noFill/>
                </a:ln>
                <a:solidFill>
                  <a:srgbClr val="FFFF00"/>
                </a:solidFill>
                <a:effectLst/>
                <a:uLnTx/>
                <a:uFillTx/>
                <a:latin typeface="Constantia"/>
                <a:ea typeface="+mn-ea"/>
              </a:rPr>
              <a:t>الشكلانيون</a:t>
            </a:r>
            <a:r>
              <a:rPr kumimoji="0" lang="ar-IQ" sz="3600" b="0" i="0" u="none" strike="noStrike" kern="1200" cap="none" spc="0" normalizeH="0" baseline="0" noProof="0" dirty="0">
                <a:ln>
                  <a:noFill/>
                </a:ln>
                <a:solidFill>
                  <a:srgbClr val="FFFF00"/>
                </a:solidFill>
                <a:effectLst/>
                <a:uLnTx/>
                <a:uFillTx/>
                <a:latin typeface="Constantia"/>
                <a:ea typeface="+mn-ea"/>
              </a:rPr>
              <a:t> للإلمام بأسرار اللغة الشعرية عبر مبدأين سعياً إلى تحقيقهما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rgbClr val="FFFF00"/>
                </a:solidFill>
                <a:effectLst/>
                <a:uLnTx/>
                <a:uFillTx/>
                <a:latin typeface="Constantia"/>
                <a:ea typeface="+mn-ea"/>
              </a:rPr>
              <a:t>1-انّ موضوع الأدب هو الأدبية ليحصروا ميدان شغلهم داخل النص فكان العمل الأدبي واستنطاق خصائصه النوعية هو موضوع اهتمامهم رافضين المقاربات النفسية والفلسفية والاجتماعية.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rgbClr val="FFFF00"/>
                </a:solidFill>
                <a:effectLst/>
                <a:uLnTx/>
                <a:uFillTx/>
                <a:latin typeface="Constantia"/>
                <a:ea typeface="+mn-ea"/>
              </a:rPr>
              <a:t>2-رفض ثنائية الشكل والمضمون وتمييز الخطاب الأدبي بأنّه خطاب يختلف عن غيره من الخطابات ببروز شكله.</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rgbClr val="FFFF00"/>
                </a:solidFill>
                <a:effectLst/>
                <a:uLnTx/>
                <a:uFillTx/>
                <a:latin typeface="Constantia"/>
                <a:ea typeface="+mn-ea"/>
              </a:rPr>
              <a:t>وليس معنى ذلك أنّهم يهملون المضمون بل على العكس من ذلك يرون أنّ المضمون لا يتحقق الاّ من خلال شكل فني وأنّ الشعر هو الفكر بواسطة الصور وأنّ الصورة الفنية تشكل وحدة الفن وجوهر المضمون والشكل وأنّ الصورة هي شكل ادراك الحياة في الفن. </a:t>
            </a:r>
          </a:p>
        </p:txBody>
      </p:sp>
    </p:spTree>
    <p:extLst>
      <p:ext uri="{BB962C8B-B14F-4D97-AF65-F5344CB8AC3E}">
        <p14:creationId xmlns:p14="http://schemas.microsoft.com/office/powerpoint/2010/main" val="26910506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1541253"/>
            <a:ext cx="11804609" cy="3232030"/>
          </a:xfrm>
          <a:solidFill>
            <a:srgbClr val="FF99FF"/>
          </a:solidFill>
        </p:spPr>
        <p:txBody>
          <a:bodyPr>
            <a:noAutofit/>
          </a:bodyPr>
          <a:lstStyle/>
          <a:p>
            <a:pPr algn="ctr"/>
            <a:r>
              <a:rPr lang="ar-IQ" sz="9600" dirty="0">
                <a:solidFill>
                  <a:schemeClr val="tx1"/>
                </a:solidFill>
              </a:rPr>
              <a:t>المفاهيم النقدية والجمالية الشائعة لدى </a:t>
            </a:r>
            <a:r>
              <a:rPr lang="ar-IQ" sz="9600" dirty="0" err="1">
                <a:solidFill>
                  <a:schemeClr val="tx1"/>
                </a:solidFill>
              </a:rPr>
              <a:t>الشكلانيين</a:t>
            </a:r>
            <a:r>
              <a:rPr lang="ar-IQ" sz="9600" dirty="0">
                <a:solidFill>
                  <a:schemeClr val="tx1"/>
                </a:solidFill>
              </a:rPr>
              <a:t>: </a:t>
            </a:r>
          </a:p>
        </p:txBody>
      </p:sp>
    </p:spTree>
    <p:extLst>
      <p:ext uri="{BB962C8B-B14F-4D97-AF65-F5344CB8AC3E}">
        <p14:creationId xmlns:p14="http://schemas.microsoft.com/office/powerpoint/2010/main" val="1158057878"/>
      </p:ext>
    </p:extLst>
  </p:cSld>
  <p:clrMapOvr>
    <a:masterClrMapping/>
  </p:clrMapOvr>
  <p:transition spd="slow">
    <p:randomBar dir="ver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512956" y="496229"/>
            <a:ext cx="11184673" cy="5570756"/>
          </a:xfrm>
          <a:prstGeom prst="rect">
            <a:avLst/>
          </a:prstGeom>
          <a:solidFill>
            <a:srgbClr val="FFFFCC"/>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990000"/>
                </a:solidFill>
                <a:effectLst/>
                <a:uLnTx/>
                <a:uFillTx/>
                <a:latin typeface="Constantia"/>
                <a:ea typeface="+mn-ea"/>
              </a:rPr>
              <a:t>تحدث </a:t>
            </a:r>
            <a:r>
              <a:rPr kumimoji="0" lang="ar-IQ" sz="3200" b="0" i="0" u="none" strike="noStrike" kern="1200" cap="none" spc="0" normalizeH="0" baseline="0" noProof="0" dirty="0" err="1">
                <a:ln>
                  <a:noFill/>
                </a:ln>
                <a:solidFill>
                  <a:srgbClr val="990000"/>
                </a:solidFill>
                <a:effectLst/>
                <a:uLnTx/>
                <a:uFillTx/>
                <a:latin typeface="Constantia"/>
                <a:ea typeface="+mn-ea"/>
              </a:rPr>
              <a:t>الشكلانيون</a:t>
            </a:r>
            <a:r>
              <a:rPr kumimoji="0" lang="ar-IQ" sz="3200" b="0" i="0" u="none" strike="noStrike" kern="1200" cap="none" spc="0" normalizeH="0" baseline="0" noProof="0" dirty="0">
                <a:ln>
                  <a:noFill/>
                </a:ln>
                <a:solidFill>
                  <a:srgbClr val="990000"/>
                </a:solidFill>
                <a:effectLst/>
                <a:uLnTx/>
                <a:uFillTx/>
                <a:latin typeface="Constantia"/>
                <a:ea typeface="+mn-ea"/>
              </a:rPr>
              <a:t> عن مفاهيم نقدية وجمالية منها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990000"/>
                </a:solidFill>
                <a:effectLst/>
                <a:uLnTx/>
                <a:uFillTx/>
                <a:latin typeface="Constantia"/>
                <a:ea typeface="+mn-ea"/>
              </a:rPr>
              <a:t>1-التغريب : وهو الاعتقاد أنّ ما يمنح الفن معناه هو قدرته على أن يسقط الألفة من الأشياء ويقوم بتغريبها ليرينا إياها بطريقة جديدة وغير متوقعة وانّ هدف الفن هو نقل الاحساس بالأشياء ليس كما نعرفها وانّما كما ندركها، آية ذلك أنّ عملية الإدراك هي غاية جمالية بحد ذاتها لا من إطالة أمدها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990000"/>
                </a:solidFill>
                <a:effectLst/>
                <a:uLnTx/>
                <a:uFillTx/>
                <a:latin typeface="Constantia"/>
                <a:ea typeface="+mn-ea"/>
              </a:rPr>
              <a:t>مثلاً ما قام به </a:t>
            </a:r>
            <a:r>
              <a:rPr kumimoji="0" lang="ar-IQ" sz="3200" b="0" i="0" u="none" strike="noStrike" kern="1200" cap="none" spc="0" normalizeH="0" baseline="0" noProof="0" dirty="0" err="1">
                <a:ln>
                  <a:noFill/>
                </a:ln>
                <a:solidFill>
                  <a:srgbClr val="990000"/>
                </a:solidFill>
                <a:effectLst/>
                <a:uLnTx/>
                <a:uFillTx/>
                <a:latin typeface="Constantia"/>
                <a:ea typeface="+mn-ea"/>
              </a:rPr>
              <a:t>شكلوفسكي</a:t>
            </a:r>
            <a:r>
              <a:rPr kumimoji="0" lang="ar-IQ" sz="3200" b="0" i="0" u="none" strike="noStrike" kern="1200" cap="none" spc="0" normalizeH="0" baseline="0" noProof="0" dirty="0">
                <a:ln>
                  <a:noFill/>
                </a:ln>
                <a:solidFill>
                  <a:srgbClr val="990000"/>
                </a:solidFill>
                <a:effectLst/>
                <a:uLnTx/>
                <a:uFillTx/>
                <a:latin typeface="Constantia"/>
                <a:ea typeface="+mn-ea"/>
              </a:rPr>
              <a:t> بتطبيق مفهوم التغريب في الرواية فمثلاً تعليقه في أهمية مفهوم التغريب واسقاط الألفة لرواية لورنس </a:t>
            </a:r>
            <a:r>
              <a:rPr kumimoji="0" lang="ar-IQ" sz="3200" b="0" i="0" u="none" strike="noStrike" kern="1200" cap="none" spc="0" normalizeH="0" baseline="0" noProof="0" dirty="0" err="1">
                <a:ln>
                  <a:noFill/>
                </a:ln>
                <a:solidFill>
                  <a:srgbClr val="990000"/>
                </a:solidFill>
                <a:effectLst/>
                <a:uLnTx/>
                <a:uFillTx/>
                <a:latin typeface="Constantia"/>
                <a:ea typeface="+mn-ea"/>
              </a:rPr>
              <a:t>شتيرين</a:t>
            </a:r>
            <a:r>
              <a:rPr kumimoji="0" lang="ar-IQ" sz="3200" b="0" i="0" u="none" strike="noStrike" kern="1200" cap="none" spc="0" normalizeH="0" baseline="0" noProof="0" dirty="0">
                <a:ln>
                  <a:noFill/>
                </a:ln>
                <a:solidFill>
                  <a:srgbClr val="990000"/>
                </a:solidFill>
                <a:effectLst/>
                <a:uLnTx/>
                <a:uFillTx/>
                <a:latin typeface="Constantia"/>
                <a:ea typeface="+mn-ea"/>
              </a:rPr>
              <a:t> الموسومة ( </a:t>
            </a:r>
            <a:r>
              <a:rPr kumimoji="0" lang="ar-IQ" sz="3200" b="0" i="0" u="none" strike="noStrike" kern="1200" cap="none" spc="0" normalizeH="0" baseline="0" noProof="0" dirty="0" err="1">
                <a:ln>
                  <a:noFill/>
                </a:ln>
                <a:solidFill>
                  <a:srgbClr val="990000"/>
                </a:solidFill>
                <a:effectLst/>
                <a:uLnTx/>
                <a:uFillTx/>
                <a:latin typeface="Constantia"/>
                <a:ea typeface="+mn-ea"/>
              </a:rPr>
              <a:t>ترسترام</a:t>
            </a:r>
            <a:r>
              <a:rPr kumimoji="0" lang="ar-IQ" sz="3200" b="0" i="0" u="none" strike="noStrike" kern="1200" cap="none" spc="0" normalizeH="0" baseline="0" noProof="0" dirty="0">
                <a:ln>
                  <a:noFill/>
                </a:ln>
                <a:solidFill>
                  <a:srgbClr val="990000"/>
                </a:solidFill>
                <a:effectLst/>
                <a:uLnTx/>
                <a:uFillTx/>
                <a:latin typeface="Constantia"/>
                <a:ea typeface="+mn-ea"/>
              </a:rPr>
              <a:t> </a:t>
            </a:r>
            <a:r>
              <a:rPr kumimoji="0" lang="ar-IQ" sz="3200" b="0" i="0" u="none" strike="noStrike" kern="1200" cap="none" spc="0" normalizeH="0" baseline="0" noProof="0" dirty="0" err="1">
                <a:ln>
                  <a:noFill/>
                </a:ln>
                <a:solidFill>
                  <a:srgbClr val="990000"/>
                </a:solidFill>
                <a:effectLst/>
                <a:uLnTx/>
                <a:uFillTx/>
                <a:latin typeface="Constantia"/>
                <a:ea typeface="+mn-ea"/>
              </a:rPr>
              <a:t>شاندي</a:t>
            </a:r>
            <a:r>
              <a:rPr kumimoji="0" lang="ar-IQ" sz="3200" b="0" i="0" u="none" strike="noStrike" kern="1200" cap="none" spc="0" normalizeH="0" baseline="0" noProof="0" dirty="0">
                <a:ln>
                  <a:noFill/>
                </a:ln>
                <a:solidFill>
                  <a:srgbClr val="990000"/>
                </a:solidFill>
                <a:effectLst/>
                <a:uLnTx/>
                <a:uFillTx/>
                <a:latin typeface="Constantia"/>
                <a:ea typeface="+mn-ea"/>
              </a:rPr>
              <a:t> ) حيث يقول : (( ارتمى على الفراش، وراحت يده اليمنى تتلقى جبينه وتغطي عينيه، وتغوص مع رأسه برفق ( بينما تراجع مرفقه إلى الخلف ) إلى أنّ لمس أنفه الدثار، وتدلت ذراعه اليسرى جامدة إلى جنب السرير  وأصابعه متكئة على مقبض حوض الغرفة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990000"/>
                </a:solidFill>
                <a:effectLst/>
                <a:uLnTx/>
                <a:uFillTx/>
                <a:latin typeface="Constantia"/>
                <a:ea typeface="+mn-ea"/>
              </a:rPr>
              <a:t>فقد كان يمكن وصف حالة </a:t>
            </a:r>
            <a:r>
              <a:rPr kumimoji="0" lang="ar-IQ" sz="3200" b="0" i="0" u="none" strike="noStrike" kern="1200" cap="none" spc="0" normalizeH="0" baseline="0" noProof="0" dirty="0" err="1">
                <a:ln>
                  <a:noFill/>
                </a:ln>
                <a:solidFill>
                  <a:srgbClr val="990000"/>
                </a:solidFill>
                <a:effectLst/>
                <a:uLnTx/>
                <a:uFillTx/>
                <a:latin typeface="Constantia"/>
                <a:ea typeface="+mn-ea"/>
              </a:rPr>
              <a:t>شاندي</a:t>
            </a:r>
            <a:r>
              <a:rPr kumimoji="0" lang="ar-IQ" sz="3200" b="0" i="0" u="none" strike="noStrike" kern="1200" cap="none" spc="0" normalizeH="0" baseline="0" noProof="0" dirty="0">
                <a:ln>
                  <a:noFill/>
                </a:ln>
                <a:solidFill>
                  <a:srgbClr val="990000"/>
                </a:solidFill>
                <a:effectLst/>
                <a:uLnTx/>
                <a:uFillTx/>
                <a:latin typeface="Constantia"/>
                <a:ea typeface="+mn-ea"/>
              </a:rPr>
              <a:t> بجملة واحدة مثلاً ( انطرح حزينا في سريره )   فإطالة الوصف أطالت من أمد عملية الادراك مما أثر في عملية الادراك ذاتها بوصفها غاية جمالية </a:t>
            </a:r>
            <a:r>
              <a:rPr kumimoji="0" lang="ar-IQ" sz="3600" b="0" i="0" u="none" strike="noStrike" kern="1200" cap="none" spc="0" normalizeH="0" baseline="0" noProof="0" dirty="0">
                <a:ln>
                  <a:noFill/>
                </a:ln>
                <a:solidFill>
                  <a:srgbClr val="990000"/>
                </a:solidFill>
                <a:effectLst/>
                <a:uLnTx/>
                <a:uFillTx/>
                <a:latin typeface="Constantia"/>
                <a:ea typeface="+mn-ea"/>
              </a:rPr>
              <a:t>. </a:t>
            </a:r>
          </a:p>
        </p:txBody>
      </p:sp>
    </p:spTree>
    <p:extLst>
      <p:ext uri="{BB962C8B-B14F-4D97-AF65-F5344CB8AC3E}">
        <p14:creationId xmlns:p14="http://schemas.microsoft.com/office/powerpoint/2010/main" val="314632036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223024" y="111511"/>
            <a:ext cx="11647449" cy="6534616"/>
          </a:xfrm>
          <a:prstGeom prst="rect">
            <a:avLst/>
          </a:prstGeom>
          <a:solidFill>
            <a:srgbClr val="99000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chemeClr val="bg1"/>
                </a:solidFill>
                <a:effectLst/>
                <a:uLnTx/>
                <a:uFillTx/>
                <a:latin typeface="Constantia"/>
                <a:ea typeface="+mn-ea"/>
              </a:rPr>
              <a:t>2</a:t>
            </a:r>
            <a:r>
              <a:rPr kumimoji="0" lang="ar-IQ" sz="3200" b="0" i="0" u="none" strike="noStrike" kern="1200" cap="none" spc="0" normalizeH="0" baseline="0" noProof="0" dirty="0">
                <a:ln>
                  <a:noFill/>
                </a:ln>
                <a:solidFill>
                  <a:srgbClr val="FFFFCC"/>
                </a:solidFill>
                <a:effectLst/>
                <a:uLnTx/>
                <a:uFillTx/>
                <a:latin typeface="Constantia"/>
                <a:ea typeface="+mn-ea"/>
              </a:rPr>
              <a:t>-القص : يميّز </a:t>
            </a:r>
            <a:r>
              <a:rPr kumimoji="0" lang="ar-IQ" sz="3200" b="0" i="0" u="none" strike="noStrike" kern="1200" cap="none" spc="0" normalizeH="0" baseline="0" noProof="0" dirty="0" err="1">
                <a:ln>
                  <a:noFill/>
                </a:ln>
                <a:solidFill>
                  <a:srgbClr val="FFFFCC"/>
                </a:solidFill>
                <a:effectLst/>
                <a:uLnTx/>
                <a:uFillTx/>
                <a:latin typeface="Constantia"/>
                <a:ea typeface="+mn-ea"/>
              </a:rPr>
              <a:t>الشكلانيون</a:t>
            </a:r>
            <a:r>
              <a:rPr kumimoji="0" lang="ar-IQ" sz="3200" b="0" i="0" u="none" strike="noStrike" kern="1200" cap="none" spc="0" normalizeH="0" baseline="0" noProof="0" dirty="0">
                <a:ln>
                  <a:noFill/>
                </a:ln>
                <a:solidFill>
                  <a:srgbClr val="FFFFCC"/>
                </a:solidFill>
                <a:effectLst/>
                <a:uLnTx/>
                <a:uFillTx/>
                <a:latin typeface="Constantia"/>
                <a:ea typeface="+mn-ea"/>
              </a:rPr>
              <a:t> بين الحبكة والحكاية حيث يؤكدون أنّ الحبكة هي التي تنفرد وحدها بالخاصية الأدبية.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FFCC"/>
                </a:solidFill>
                <a:effectLst/>
                <a:uLnTx/>
                <a:uFillTx/>
                <a:latin typeface="Constantia"/>
                <a:ea typeface="+mn-ea"/>
              </a:rPr>
              <a:t>أما القصة أو الحكاية فهي مجرد مادة خام تنتظر يد الكاتب البارع الذي ينظمها.</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FFCC"/>
                </a:solidFill>
                <a:effectLst/>
                <a:uLnTx/>
                <a:uFillTx/>
                <a:latin typeface="Constantia"/>
                <a:ea typeface="+mn-ea"/>
              </a:rPr>
              <a:t>3-التحفيز : يطلق على أصغر وحدة من الحبكة اسم الحافز وهناك فرق بين الحافز المقيّد والحافز الحر فالحافز المقيد هو الحافز الذي تتطلبه الحكاية أو القصة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FFCC"/>
                </a:solidFill>
                <a:effectLst/>
                <a:uLnTx/>
                <a:uFillTx/>
                <a:latin typeface="Constantia"/>
                <a:ea typeface="+mn-ea"/>
              </a:rPr>
              <a:t>أمّا الحافز الحر فهو حافز غير أساسي من وجهة نظر الحكاية أو القصة، والحوافز الحرة من المنظور الأدبي هي التي تغدو موضع تركيز الفن.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FFCC"/>
                </a:solidFill>
                <a:effectLst/>
                <a:uLnTx/>
                <a:uFillTx/>
                <a:latin typeface="Constantia"/>
                <a:ea typeface="+mn-ea"/>
              </a:rPr>
              <a:t>مثلاً جعل رفائيل يروي قصة الحرب في السماء هي حافز حر لأنّها ليست جزءاً من الحكاية المطروحة.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FFCC"/>
                </a:solidFill>
                <a:effectLst/>
                <a:uLnTx/>
                <a:uFillTx/>
                <a:latin typeface="Constantia"/>
                <a:ea typeface="+mn-ea"/>
              </a:rPr>
              <a:t>4-العنصر المهيمن : وهو العنصر الذي يحتل البؤرة من العمل الفني وهو الذي يحكم غيره من العناصر والمكونات ويحددها ويحورها فمثلاً النظرية الأدبية في عصور مختلفة محكومة من عنصر مهيمن ينبع من نسق غير أدبي.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FFCC"/>
                </a:solidFill>
                <a:effectLst/>
                <a:uLnTx/>
                <a:uFillTx/>
                <a:latin typeface="Constantia"/>
                <a:ea typeface="+mn-ea"/>
              </a:rPr>
              <a:t>مثلا العنصر المهيمن على شعر عصر النهضة الأوربية نابع من الفنون البصَرية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rgbClr val="FFFFCC"/>
                </a:solidFill>
                <a:effectLst/>
                <a:uLnTx/>
                <a:uFillTx/>
                <a:latin typeface="Constantia"/>
                <a:ea typeface="+mn-ea"/>
              </a:rPr>
              <a:t>والعنصر المهيمن على الشعر الرومانسي هو الموسيقى، والعنصر المهيمن في الواقعية هو فن القول.</a:t>
            </a:r>
          </a:p>
        </p:txBody>
      </p:sp>
    </p:spTree>
    <p:extLst>
      <p:ext uri="{BB962C8B-B14F-4D97-AF65-F5344CB8AC3E}">
        <p14:creationId xmlns:p14="http://schemas.microsoft.com/office/powerpoint/2010/main" val="327839674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30406" y="1929162"/>
            <a:ext cx="10811106" cy="2057400"/>
          </a:xfrm>
          <a:solidFill>
            <a:schemeClr val="bg2">
              <a:lumMod val="75000"/>
            </a:schemeClr>
          </a:solidFill>
        </p:spPr>
        <p:txBody>
          <a:bodyPr>
            <a:noAutofit/>
          </a:bodyPr>
          <a:lstStyle/>
          <a:p>
            <a:pPr algn="ctr"/>
            <a:r>
              <a:rPr lang="ar-IQ" sz="9600" dirty="0">
                <a:solidFill>
                  <a:schemeClr val="tx1"/>
                </a:solidFill>
              </a:rPr>
              <a:t>الأدبية والشعرية :</a:t>
            </a:r>
          </a:p>
        </p:txBody>
      </p:sp>
    </p:spTree>
    <p:extLst>
      <p:ext uri="{BB962C8B-B14F-4D97-AF65-F5344CB8AC3E}">
        <p14:creationId xmlns:p14="http://schemas.microsoft.com/office/powerpoint/2010/main" val="2642567473"/>
      </p:ext>
    </p:extLst>
  </p:cSld>
  <p:clrMapOvr>
    <a:masterClrMapping/>
  </p:clrMapOvr>
  <p:transition spd="slow">
    <p:randomBar dir="ver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178420" y="89210"/>
            <a:ext cx="11848170" cy="6762608"/>
          </a:xfrm>
          <a:prstGeom prst="rect">
            <a:avLst/>
          </a:prstGeom>
          <a:solidFill>
            <a:schemeClr val="accent1">
              <a:lumMod val="50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rgbClr val="FFFFCC"/>
                </a:solidFill>
                <a:effectLst/>
                <a:uLnTx/>
                <a:uFillTx/>
                <a:latin typeface="Constantia"/>
                <a:ea typeface="+mn-ea"/>
              </a:rPr>
              <a:t>أ-الأدبية مصطلح جديد وفق حدوده التي وصلتنا ويعني الصفة التي يكتسبها النص المتحول (كسر الواو المشددة) من حالة السكون واللا أدب إلى الأدب لأنّ الأدبية إذا توافرت في نص ما اغتدى أدبيا.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rgbClr val="FFFFCC"/>
                </a:solidFill>
                <a:effectLst/>
                <a:uLnTx/>
                <a:uFillTx/>
                <a:latin typeface="Constantia"/>
                <a:ea typeface="+mn-ea"/>
              </a:rPr>
              <a:t>ب-الشعرية: هي بؤرة الجمال في النص أو المشهد أو المسمع أو الملمس فالشعرية هي (السحر) الذي يحيل الكلام الاعتيادي استثنائيا و المألوف جديدا فهي توحد بيننا وبين النص فكأننا ونحن نقرأ النص منتجوه، ونحن نشهد المنظر صانعوه، وكل شعر محروم من الشعرية افتقد سيماء جنسه، وحلّ في النثرية وانْ قالت قشرته أو بنيته الخارجية غير ذلك والمهم جدا في هذا الميدان هو انَّ الشعرية غير مقصورة على ظاهرة واحدة أو سمة واحدة وانما هي كل الظواهر ومزاج السمات وعليه فالشعرية ليست قرينة الشعر حسب فربما امتدت الى اللوحة والقطعة الموسيقية وعروض الازياء والعمارة ونبرة الصوت وملامح الوجه وحركة اليد، انها بؤرة الجمال في الموضوع رب شعر بلا شعرية مثل ألفية ابن مالك أو أي قصيدة حذقت النظم ولم تحذق الجمال ورب شعرية بلا شعر مثل اللوحة الجميلة  والموسيقى العذبة والعمارة المدهشة. </a:t>
            </a:r>
          </a:p>
        </p:txBody>
      </p:sp>
    </p:spTree>
    <p:extLst>
      <p:ext uri="{BB962C8B-B14F-4D97-AF65-F5344CB8AC3E}">
        <p14:creationId xmlns:p14="http://schemas.microsoft.com/office/powerpoint/2010/main" val="289213613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C096BE-92FF-4A90-B366-CB18FFC01E5A}"/>
              </a:ext>
            </a:extLst>
          </p:cNvPr>
          <p:cNvSpPr>
            <a:spLocks noGrp="1"/>
          </p:cNvSpPr>
          <p:nvPr>
            <p:ph type="title"/>
          </p:nvPr>
        </p:nvSpPr>
        <p:spPr>
          <a:xfrm>
            <a:off x="609600" y="780584"/>
            <a:ext cx="10972800" cy="1326996"/>
          </a:xfrm>
          <a:solidFill>
            <a:srgbClr val="FFFF00"/>
          </a:solidFill>
        </p:spPr>
        <p:txBody>
          <a:bodyPr>
            <a:noAutofit/>
          </a:bodyPr>
          <a:lstStyle/>
          <a:p>
            <a:pPr algn="ctr"/>
            <a:r>
              <a:rPr lang="ar-IQ" sz="8000" dirty="0">
                <a:solidFill>
                  <a:schemeClr val="tx1"/>
                </a:solidFill>
              </a:rPr>
              <a:t>المنهج البنيوي</a:t>
            </a:r>
          </a:p>
        </p:txBody>
      </p:sp>
      <p:sp>
        <p:nvSpPr>
          <p:cNvPr id="3" name="عنصر نائب للمحتوى 2">
            <a:extLst>
              <a:ext uri="{FF2B5EF4-FFF2-40B4-BE49-F238E27FC236}">
                <a16:creationId xmlns:a16="http://schemas.microsoft.com/office/drawing/2014/main" id="{3D8A1AEC-814A-4412-B504-C417573E8F0B}"/>
              </a:ext>
            </a:extLst>
          </p:cNvPr>
          <p:cNvSpPr>
            <a:spLocks noGrp="1"/>
          </p:cNvSpPr>
          <p:nvPr>
            <p:ph idx="1"/>
          </p:nvPr>
        </p:nvSpPr>
        <p:spPr>
          <a:xfrm>
            <a:off x="554539" y="2603810"/>
            <a:ext cx="11027861" cy="3997568"/>
          </a:xfrm>
          <a:solidFill>
            <a:schemeClr val="bg2">
              <a:lumMod val="25000"/>
            </a:schemeClr>
          </a:solidFill>
        </p:spPr>
        <p:txBody>
          <a:bodyPr>
            <a:noAutofit/>
          </a:bodyPr>
          <a:lstStyle/>
          <a:p>
            <a:pPr algn="justLow" rtl="1">
              <a:lnSpc>
                <a:spcPct val="115000"/>
              </a:lnSpc>
              <a:spcAft>
                <a:spcPts val="1000"/>
              </a:spcAft>
            </a:pPr>
            <a:r>
              <a:rPr lang="ar-IQ" sz="2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المصطلح مشتق من كلمة بنية، فالبنيوية لغة البناء أو الطريقة التي يقام بها مبنى ما، واصطلاحاً تطلق على منهج فكري يقوم على البحث عن العلاقات التي تعطي للعناصر المتحدة قيمة وضعها في مجموع منتظم . </a:t>
            </a:r>
          </a:p>
          <a:p>
            <a:pPr algn="justLow" rtl="1">
              <a:lnSpc>
                <a:spcPct val="115000"/>
              </a:lnSpc>
              <a:spcAft>
                <a:spcPts val="1000"/>
              </a:spcAft>
            </a:pPr>
            <a:r>
              <a:rPr lang="ar-IQ" sz="2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 باختصار أنّ البنيوية : هي دراسة النظام الخطابي الأدبي .</a:t>
            </a:r>
          </a:p>
          <a:p>
            <a:pPr algn="justLow" rtl="1">
              <a:lnSpc>
                <a:spcPct val="115000"/>
              </a:lnSpc>
              <a:spcAft>
                <a:spcPts val="1000"/>
              </a:spcAft>
            </a:pPr>
            <a:r>
              <a:rPr lang="ar-IQ" sz="2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وعرفها آخرون بأنّها : دراسة نظام العلاقات القائمة بين النظام .</a:t>
            </a:r>
          </a:p>
          <a:p>
            <a:pPr algn="justLow" rtl="1">
              <a:lnSpc>
                <a:spcPct val="115000"/>
              </a:lnSpc>
              <a:spcAft>
                <a:spcPts val="1000"/>
              </a:spcAft>
            </a:pPr>
            <a:r>
              <a:rPr lang="ar-IQ" sz="24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وعرفها آخرون بأنها دراسة نظم العلاقات القائمة بين النظام الخطابي الأدبي ومن ثم تطبيقها على كل ما له علاقة به من ( إنسان ، كون ، حياة ) .</a:t>
            </a:r>
          </a:p>
          <a:p>
            <a:pPr algn="justLow" rtl="1">
              <a:lnSpc>
                <a:spcPct val="115000"/>
              </a:lnSpc>
              <a:spcAft>
                <a:spcPts val="1000"/>
              </a:spcAft>
            </a:pPr>
            <a:endPar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4326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16B2C29-9E7B-4C2F-A644-F9AAD46DC2CD}"/>
              </a:ext>
            </a:extLst>
          </p:cNvPr>
          <p:cNvSpPr txBox="1"/>
          <p:nvPr/>
        </p:nvSpPr>
        <p:spPr>
          <a:xfrm>
            <a:off x="194679" y="731520"/>
            <a:ext cx="11627628" cy="5632311"/>
          </a:xfrm>
          <a:prstGeom prst="rect">
            <a:avLst/>
          </a:prstGeom>
          <a:solidFill>
            <a:srgbClr val="FF000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onstantia"/>
                <a:ea typeface="+mn-ea"/>
              </a:rPr>
              <a:t>وقد قسم العلماء بنية الخطاب إلى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onstantia"/>
                <a:ea typeface="+mn-ea"/>
              </a:rPr>
              <a:t>1-اللغة : والمقصود بها لغة الخطاب التي تكون بين الكاتب والقارئ وتحكمها قوانين وأنظمة خاضعة للدراسة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onstantia"/>
                <a:ea typeface="+mn-ea"/>
              </a:rPr>
              <a:t>2-الكلام : وهي اللغة العادية التي يتحدث بها العامة مع بعضهم بعضاً دون تحديد نوعية المتحدث كما هو في اللغة ، ويكون فيها التطبيق الفعلي لتلك القوانين والأنظمة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a:ln>
                  <a:noFill/>
                </a:ln>
                <a:solidFill>
                  <a:prstClr val="white"/>
                </a:solidFill>
                <a:effectLst/>
                <a:uLnTx/>
                <a:uFillTx/>
                <a:latin typeface="Constantia"/>
                <a:ea typeface="+mn-ea"/>
              </a:rPr>
              <a:t>تعددت الدراسات حول البنيوية لتشمل دراسة كل ما له علاقة بالعقل البشري ودراسة البنية الصغيرة هي بنية العقل البشري مما أدى الى دراسة العلوم والفيزياء لارتباطهما الوثيق بالعقل البشري . </a:t>
            </a:r>
          </a:p>
        </p:txBody>
      </p:sp>
    </p:spTree>
    <p:extLst>
      <p:ext uri="{BB962C8B-B14F-4D97-AF65-F5344CB8AC3E}">
        <p14:creationId xmlns:p14="http://schemas.microsoft.com/office/powerpoint/2010/main" val="3359500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A0C4DD52-9B47-4EC2-B886-2CE30FCEBA50}"/>
              </a:ext>
            </a:extLst>
          </p:cNvPr>
          <p:cNvSpPr txBox="1"/>
          <p:nvPr/>
        </p:nvSpPr>
        <p:spPr>
          <a:xfrm>
            <a:off x="436552" y="849507"/>
            <a:ext cx="11067190" cy="5570756"/>
          </a:xfrm>
          <a:prstGeom prst="rect">
            <a:avLst/>
          </a:prstGeom>
          <a:solidFill>
            <a:srgbClr val="FFFF0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prstClr val="black"/>
                </a:solidFill>
                <a:effectLst/>
                <a:uLnTx/>
                <a:uFillTx/>
                <a:latin typeface="Constantia"/>
                <a:ea typeface="+mn-ea"/>
              </a:rPr>
              <a:t>يعد النقد البنيوي أساسا تياراً نقدياً ضمن تيارات نقدية عديدة ، تنظر إلى النص الأدبي كياناً لغويا قائماً بذاته ، ومن ثم ينصب اهتمامها على تحليل النص من حيث ألفاظه وجمله وتراكيبه ومجازاته وصوره الشعرية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prstClr val="black"/>
                </a:solidFill>
                <a:effectLst/>
                <a:uLnTx/>
                <a:uFillTx/>
                <a:latin typeface="Constantia"/>
                <a:ea typeface="+mn-ea"/>
              </a:rPr>
              <a:t>ويعد المنهج البنيوي من أهم المناهج النصية الداخلية التي تدرس داخل النص وبنيته وتغض النظر عما يقع خارج النص فكل نص من النصوص الآتية يصلح أن يكون ميداناً لتحليل المناهج النقدية المختلفة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4800" b="0" i="0" u="none" strike="noStrike" kern="1200" cap="none" spc="0" normalizeH="0" baseline="0" noProof="0" dirty="0">
              <a:ln>
                <a:noFill/>
              </a:ln>
              <a:solidFill>
                <a:prstClr val="black"/>
              </a:solidFill>
              <a:effectLst/>
              <a:uLnTx/>
              <a:uFillTx/>
              <a:latin typeface="Constantia"/>
              <a:ea typeface="+mn-ea"/>
            </a:endParaRPr>
          </a:p>
        </p:txBody>
      </p:sp>
    </p:spTree>
    <p:extLst>
      <p:ext uri="{BB962C8B-B14F-4D97-AF65-F5344CB8AC3E}">
        <p14:creationId xmlns:p14="http://schemas.microsoft.com/office/powerpoint/2010/main" val="374238542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E243B17D-8979-46FB-8C70-B65D77BB64E1}"/>
              </a:ext>
            </a:extLst>
          </p:cNvPr>
          <p:cNvSpPr txBox="1"/>
          <p:nvPr/>
        </p:nvSpPr>
        <p:spPr>
          <a:xfrm>
            <a:off x="1185771" y="705224"/>
            <a:ext cx="9960347" cy="5509200"/>
          </a:xfrm>
          <a:prstGeom prst="rect">
            <a:avLst/>
          </a:prstGeom>
          <a:solidFill>
            <a:schemeClr val="accent1"/>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prstClr val="white"/>
                </a:solidFill>
                <a:effectLst/>
                <a:uLnTx/>
                <a:uFillTx/>
                <a:latin typeface="Constantia"/>
                <a:ea typeface="+mn-ea"/>
              </a:rPr>
              <a:t>فالمنهج التاريخي يأخذ النص بوصفه انعكاسا للواقع الاجتماعي والتاريخي ، والمنهج النفساني الذي أفاد من معطيات التحليل النفسي </a:t>
            </a:r>
            <a:r>
              <a:rPr kumimoji="0" lang="ar-IQ" sz="4400" b="0" i="0" u="none" strike="noStrike" kern="1200" cap="none" spc="0" normalizeH="0" baseline="0" noProof="0" dirty="0" err="1">
                <a:ln>
                  <a:noFill/>
                </a:ln>
                <a:solidFill>
                  <a:prstClr val="white"/>
                </a:solidFill>
                <a:effectLst/>
                <a:uLnTx/>
                <a:uFillTx/>
                <a:latin typeface="Constantia"/>
                <a:ea typeface="+mn-ea"/>
              </a:rPr>
              <a:t>الفرويدي</a:t>
            </a:r>
            <a:r>
              <a:rPr kumimoji="0" lang="ar-IQ" sz="4400" b="0" i="0" u="none" strike="noStrike" kern="1200" cap="none" spc="0" normalizeH="0" baseline="0" noProof="0" dirty="0">
                <a:ln>
                  <a:noFill/>
                </a:ln>
                <a:solidFill>
                  <a:prstClr val="white"/>
                </a:solidFill>
                <a:effectLst/>
                <a:uLnTx/>
                <a:uFillTx/>
                <a:latin typeface="Constantia"/>
                <a:ea typeface="+mn-ea"/>
              </a:rPr>
              <a:t> الذي يرى النصوص الأدبية بوصفها تمثيلاً رمزياً لمعطيات لا واعية مكبوتة في نفس الفنان أو الأديب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prstClr val="white"/>
                </a:solidFill>
                <a:effectLst/>
                <a:uLnTx/>
                <a:uFillTx/>
                <a:latin typeface="Constantia"/>
                <a:ea typeface="+mn-ea"/>
              </a:rPr>
              <a:t>فالمناهج النقدية تتعدد بتعدد وجهات النظر التي ترى فيها النص الأدبي وهكذا تتنوع قدرة هذه المناهج على معرفة طبيعة النص بل كل منها يتخصص بالجانب الخاص الذي ينطلق منه لمعرفة النص . </a:t>
            </a:r>
          </a:p>
        </p:txBody>
      </p:sp>
    </p:spTree>
    <p:extLst>
      <p:ext uri="{BB962C8B-B14F-4D97-AF65-F5344CB8AC3E}">
        <p14:creationId xmlns:p14="http://schemas.microsoft.com/office/powerpoint/2010/main" val="4080981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3924</Words>
  <Application>Microsoft Office PowerPoint</Application>
  <PresentationFormat>شاشة عريضة</PresentationFormat>
  <Paragraphs>242</Paragraphs>
  <Slides>55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2</vt:i4>
      </vt:variant>
      <vt:variant>
        <vt:lpstr>عناوين الشرائح</vt:lpstr>
      </vt:variant>
      <vt:variant>
        <vt:i4>55</vt:i4>
      </vt:variant>
    </vt:vector>
  </HeadingPairs>
  <TitlesOfParts>
    <vt:vector size="62" baseType="lpstr">
      <vt:lpstr>Arial</vt:lpstr>
      <vt:lpstr>Calibri</vt:lpstr>
      <vt:lpstr>Calibri Light</vt:lpstr>
      <vt:lpstr>Constantia</vt:lpstr>
      <vt:lpstr>Wingdings 2</vt:lpstr>
      <vt:lpstr>نسق Office</vt:lpstr>
      <vt:lpstr>1_تدفق</vt:lpstr>
      <vt:lpstr>   جامعة البصرة  كلية التربية / القرنة </vt:lpstr>
      <vt:lpstr>المرحلة الرابعة</vt:lpstr>
      <vt:lpstr>التطبيقات الأدبية</vt:lpstr>
      <vt:lpstr>المناهج النصية :</vt:lpstr>
      <vt:lpstr>عرض تقديمي في PowerPoint</vt:lpstr>
      <vt:lpstr>المنهج البنيوي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تطبيقات في المنهج البنيوي – نماذج من الخطاب القرآني والشعر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المنهج الأسلوبي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المنهج الشكلي</vt:lpstr>
      <vt:lpstr>طبيعة المنهج الشكلي :</vt:lpstr>
      <vt:lpstr>ماذا كانت مطالبهم ؟</vt:lpstr>
      <vt:lpstr>عرض تقديمي في PowerPoint</vt:lpstr>
      <vt:lpstr>عرض تقديمي في PowerPoint</vt:lpstr>
      <vt:lpstr>عرض تقديمي في PowerPoint</vt:lpstr>
      <vt:lpstr>عرض تقديمي في PowerPoint</vt:lpstr>
      <vt:lpstr>كيف كانت توجهاتهم لأدبية الأدب وجوهر النص الأدبي ؟</vt:lpstr>
      <vt:lpstr>عرض تقديمي في PowerPoint</vt:lpstr>
      <vt:lpstr>عرض تقديمي في PowerPoint</vt:lpstr>
      <vt:lpstr>بماذا اهتموا ؟ على أيّ شيء ركزوا في دراساتهم ؟</vt:lpstr>
      <vt:lpstr>عرض تقديمي في PowerPoint</vt:lpstr>
      <vt:lpstr>كيف نظر الشكلانيون إلى أسرار اللغة الشعرية ؟</vt:lpstr>
      <vt:lpstr>عرض تقديمي في PowerPoint</vt:lpstr>
      <vt:lpstr>المفاهيم النقدية والجمالية الشائعة لدى الشكلانيين: </vt:lpstr>
      <vt:lpstr>عرض تقديمي في PowerPoint</vt:lpstr>
      <vt:lpstr>عرض تقديمي في PowerPoint</vt:lpstr>
      <vt:lpstr>الأدبية والشعرية :</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البصرة  كلية التربية / القرنة</dc:title>
  <dc:creator>roaa Rh</dc:creator>
  <cp:lastModifiedBy>roaa Rh</cp:lastModifiedBy>
  <cp:revision>16</cp:revision>
  <dcterms:created xsi:type="dcterms:W3CDTF">2022-01-10T02:50:12Z</dcterms:created>
  <dcterms:modified xsi:type="dcterms:W3CDTF">2022-04-17T13:43:31Z</dcterms:modified>
</cp:coreProperties>
</file>